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handoutMasterIdLst>
    <p:handoutMasterId r:id="rId20"/>
  </p:handoutMasterIdLst>
  <p:sldIdLst>
    <p:sldId id="355" r:id="rId2"/>
    <p:sldId id="369" r:id="rId3"/>
    <p:sldId id="359" r:id="rId4"/>
    <p:sldId id="372" r:id="rId5"/>
    <p:sldId id="373" r:id="rId6"/>
    <p:sldId id="374" r:id="rId7"/>
    <p:sldId id="375" r:id="rId8"/>
    <p:sldId id="380" r:id="rId9"/>
    <p:sldId id="387" r:id="rId10"/>
    <p:sldId id="388" r:id="rId11"/>
    <p:sldId id="389" r:id="rId12"/>
    <p:sldId id="393" r:id="rId13"/>
    <p:sldId id="391" r:id="rId14"/>
    <p:sldId id="392" r:id="rId15"/>
    <p:sldId id="384" r:id="rId16"/>
    <p:sldId id="381" r:id="rId17"/>
    <p:sldId id="358" r:id="rId18"/>
  </p:sldIdLst>
  <p:sldSz cx="12192000" cy="6858000"/>
  <p:notesSz cx="6858000" cy="9144000"/>
  <p:defaultTextStyle>
    <a:defPPr>
      <a:defRPr lang="en-US"/>
    </a:defPPr>
    <a:lvl1pPr marL="0" algn="l" defTabSz="457189" rtl="0" eaLnBrk="1" latinLnBrk="0" hangingPunct="1">
      <a:defRPr sz="1900" kern="1200">
        <a:solidFill>
          <a:schemeClr val="tx1"/>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pple 2"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89"/>
    <a:srgbClr val="003683"/>
    <a:srgbClr val="EF3E40"/>
    <a:srgbClr val="003F88"/>
    <a:srgbClr val="F03534"/>
    <a:srgbClr val="4478AB"/>
    <a:srgbClr val="ED3D3D"/>
    <a:srgbClr val="EE3F3E"/>
    <a:srgbClr val="FDCA02"/>
    <a:srgbClr val="003B8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88" autoAdjust="0"/>
    <p:restoredTop sz="92912" autoAdjust="0"/>
  </p:normalViewPr>
  <p:slideViewPr>
    <p:cSldViewPr snapToGrid="0" snapToObjects="1">
      <p:cViewPr varScale="1">
        <p:scale>
          <a:sx n="58" d="100"/>
          <a:sy n="58" d="100"/>
        </p:scale>
        <p:origin x="968" y="5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9" d="100"/>
          <a:sy n="59" d="100"/>
        </p:scale>
        <p:origin x="1746"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28833F3-6894-4446-9DD7-7BF5273401C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EF6AF53-87C6-44D6-8DF0-82D50DF3A34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0AC3275-9D44-403D-A9EB-A3A69884D368}" type="datetimeFigureOut">
              <a:rPr lang="en-US" smtClean="0"/>
              <a:pPr/>
              <a:t>12/6/2024</a:t>
            </a:fld>
            <a:endParaRPr lang="en-US"/>
          </a:p>
        </p:txBody>
      </p:sp>
      <p:sp>
        <p:nvSpPr>
          <p:cNvPr id="4" name="Footer Placeholder 3">
            <a:extLst>
              <a:ext uri="{FF2B5EF4-FFF2-40B4-BE49-F238E27FC236}">
                <a16:creationId xmlns:a16="http://schemas.microsoft.com/office/drawing/2014/main" id="{4A2EFB75-7C7E-4071-8E1E-D75D344B1E5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1A295B7-2BD5-4BB8-9CAC-58DBCA39BE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83D9E9-DEB7-4D51-A02F-CCFF7D723D36}" type="slidenum">
              <a:rPr lang="en-US" smtClean="0"/>
              <a:pPr/>
              <a:t>‹#›</a:t>
            </a:fld>
            <a:endParaRPr lang="en-US"/>
          </a:p>
        </p:txBody>
      </p:sp>
    </p:spTree>
    <p:extLst>
      <p:ext uri="{BB962C8B-B14F-4D97-AF65-F5344CB8AC3E}">
        <p14:creationId xmlns:p14="http://schemas.microsoft.com/office/powerpoint/2010/main" val="23770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jpeg>
</file>

<file path=ppt/media/image3.jpeg>
</file>

<file path=ppt/media/image4.jpe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0C79F9-0E80-4B59-BFBF-922194FB6FE7}" type="datetimeFigureOut">
              <a:rPr lang="en-US" smtClean="0"/>
              <a:pPr/>
              <a:t>12/6/2024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85012C-24FD-4033-9E4F-17EFABF705B6}" type="slidenum">
              <a:rPr lang="en-US" smtClean="0"/>
              <a:pPr/>
              <a:t>‹#›</a:t>
            </a:fld>
            <a:endParaRPr lang="en-US"/>
          </a:p>
        </p:txBody>
      </p:sp>
    </p:spTree>
    <p:extLst>
      <p:ext uri="{BB962C8B-B14F-4D97-AF65-F5344CB8AC3E}">
        <p14:creationId xmlns:p14="http://schemas.microsoft.com/office/powerpoint/2010/main" val="370994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B65080AC-C60D-4695-B305-1501005DDE0E}"/>
              </a:ext>
            </a:extLst>
          </p:cNvPr>
          <p:cNvSpPr>
            <a:spLocks noGrp="1"/>
          </p:cNvSpPr>
          <p:nvPr>
            <p:ph type="dt" sz="half" idx="10"/>
          </p:nvPr>
        </p:nvSpPr>
        <p:spPr/>
        <p:txBody>
          <a:bodyPr/>
          <a:lstStyle/>
          <a:p>
            <a:fld id="{AD5D2152-08A9-004F-BE32-52A9C6BDFCAD}" type="datetimeFigureOut">
              <a:rPr lang="en-US" smtClean="0"/>
              <a:pPr/>
              <a:t>12/6/2024</a:t>
            </a:fld>
            <a:endParaRPr lang="en-US"/>
          </a:p>
        </p:txBody>
      </p:sp>
      <p:sp>
        <p:nvSpPr>
          <p:cNvPr id="4" name="Footer Placeholder 3">
            <a:extLst>
              <a:ext uri="{FF2B5EF4-FFF2-40B4-BE49-F238E27FC236}">
                <a16:creationId xmlns:a16="http://schemas.microsoft.com/office/drawing/2014/main" id="{79CD6079-B8BA-462C-B4F8-F879949CFE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0D9AAD-96F2-4C0C-A3CC-8F868506BFFC}"/>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3163709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12/6/2024</a:t>
            </a:fld>
            <a:endParaRPr lang="en-US"/>
          </a:p>
        </p:txBody>
      </p:sp>
      <p:sp>
        <p:nvSpPr>
          <p:cNvPr id="4" name="Footer Placeholder 3">
            <a:extLst>
              <a:ext uri="{FF2B5EF4-FFF2-40B4-BE49-F238E27FC236}">
                <a16:creationId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
        <p:nvSpPr>
          <p:cNvPr id="6" name="Title 1">
            <a:extLst>
              <a:ext uri="{FF2B5EF4-FFF2-40B4-BE49-F238E27FC236}">
                <a16:creationId xmlns:a16="http://schemas.microsoft.com/office/drawing/2014/main" id="{BF342DD3-94F2-431A-BF2E-A4BEC5CD7878}"/>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TITLE</a:t>
            </a:r>
          </a:p>
        </p:txBody>
      </p:sp>
    </p:spTree>
    <p:extLst>
      <p:ext uri="{BB962C8B-B14F-4D97-AF65-F5344CB8AC3E}">
        <p14:creationId xmlns:p14="http://schemas.microsoft.com/office/powerpoint/2010/main" val="2387852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5D2152-08A9-004F-BE32-52A9C6BDFCAD}" type="datetimeFigureOut">
              <a:rPr lang="en-US" smtClean="0"/>
              <a:pPr/>
              <a:t>12/6/2024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1023CF-B329-E444-9BAC-9F50F1C2498A}" type="slidenum">
              <a:rPr lang="en-US" smtClean="0"/>
              <a:pPr/>
              <a:t>‹#›</a:t>
            </a:fld>
            <a:endParaRPr lang="en-US"/>
          </a:p>
        </p:txBody>
      </p:sp>
      <p:sp>
        <p:nvSpPr>
          <p:cNvPr id="5" name="Title Placeholder 1">
            <a:extLst>
              <a:ext uri="{FF2B5EF4-FFF2-40B4-BE49-F238E27FC236}">
                <a16:creationId xmlns:a16="http://schemas.microsoft.com/office/drawing/2014/main" id="{7E9BCB5A-9765-46B3-8024-522FDFBD4395}"/>
              </a:ext>
            </a:extLst>
          </p:cNvPr>
          <p:cNvSpPr>
            <a:spLocks noGrp="1"/>
          </p:cNvSpPr>
          <p:nvPr>
            <p:ph type="title"/>
          </p:nvPr>
        </p:nvSpPr>
        <p:spPr>
          <a:xfrm>
            <a:off x="762000" y="4270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6" name="Text Placeholder 2">
            <a:extLst>
              <a:ext uri="{FF2B5EF4-FFF2-40B4-BE49-F238E27FC236}">
                <a16:creationId xmlns:a16="http://schemas.microsoft.com/office/drawing/2014/main" id="{ABC7395B-BA29-4C79-BEEB-EE53CCFC2685}"/>
              </a:ext>
            </a:extLst>
          </p:cNvPr>
          <p:cNvSpPr>
            <a:spLocks noGrp="1"/>
          </p:cNvSpPr>
          <p:nvPr>
            <p:ph idx="1" hasCustomPrompt="1"/>
          </p:nvPr>
        </p:nvSpPr>
        <p:spPr>
          <a:xfrm>
            <a:off x="762000" y="1752601"/>
            <a:ext cx="10972800" cy="4525963"/>
          </a:xfrm>
          <a:prstGeom prst="rect">
            <a:avLst/>
          </a:prstGeom>
        </p:spPr>
        <p:txBody>
          <a:bodyPr vert="horz" lIns="91438" tIns="45719" rIns="91438" bIns="45719" rtlCol="0">
            <a:normAutofit/>
          </a:bodyPr>
          <a:lstStyle>
            <a:lvl1pPr>
              <a:defRPr/>
            </a:lvl1pPr>
          </a:lstStyle>
          <a:p>
            <a:pPr lvl="0"/>
            <a:r>
              <a:rPr lang="en-US" dirty="0"/>
              <a:t>Text</a:t>
            </a:r>
          </a:p>
        </p:txBody>
      </p:sp>
      <p:sp>
        <p:nvSpPr>
          <p:cNvPr id="8" name="Slide Number Placeholder 5">
            <a:extLst>
              <a:ext uri="{FF2B5EF4-FFF2-40B4-BE49-F238E27FC236}">
                <a16:creationId xmlns:a16="http://schemas.microsoft.com/office/drawing/2014/main" id="{6A950C3E-4668-4901-9878-0DF46FD8E602}"/>
              </a:ext>
            </a:extLst>
          </p:cNvPr>
          <p:cNvSpPr txBox="1">
            <a:spLocks/>
          </p:cNvSpPr>
          <p:nvPr userDrawn="1"/>
        </p:nvSpPr>
        <p:spPr>
          <a:xfrm>
            <a:off x="8890000" y="6508752"/>
            <a:ext cx="2844800" cy="365125"/>
          </a:xfrm>
          <a:prstGeom prst="rect">
            <a:avLst/>
          </a:prstGeom>
        </p:spPr>
        <p:txBody>
          <a:bodyPr vert="horz" lIns="91438" tIns="45719" rIns="91438" bIns="45719" rtlCol="0" anchor="ctr"/>
          <a:lstStyle>
            <a:defPPr>
              <a:defRPr lang="en-US"/>
            </a:defPPr>
            <a:lvl1pPr marL="0" algn="r" defTabSz="457189" rtl="0" eaLnBrk="1" latinLnBrk="0" hangingPunct="1">
              <a:defRPr sz="1200" kern="1200">
                <a:solidFill>
                  <a:schemeClr val="tx1">
                    <a:tint val="75000"/>
                  </a:schemeClr>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a:lstStyle>
          <a:p>
            <a:fld id="{EB1023CF-B329-E444-9BAC-9F50F1C2498A}" type="slidenum">
              <a:rPr lang="en-US" smtClean="0"/>
              <a:pPr/>
              <a:t>‹#›</a:t>
            </a:fld>
            <a:endParaRPr lang="en-US"/>
          </a:p>
        </p:txBody>
      </p:sp>
    </p:spTree>
    <p:extLst>
      <p:ext uri="{BB962C8B-B14F-4D97-AF65-F5344CB8AC3E}">
        <p14:creationId xmlns:p14="http://schemas.microsoft.com/office/powerpoint/2010/main" val="3529919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28D82-6440-427D-B2A3-40E4C2EDFA73}"/>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SEPARATOR</a:t>
            </a:r>
          </a:p>
        </p:txBody>
      </p:sp>
      <p:sp>
        <p:nvSpPr>
          <p:cNvPr id="3" name="Date Placeholder 2">
            <a:extLst>
              <a:ext uri="{FF2B5EF4-FFF2-40B4-BE49-F238E27FC236}">
                <a16:creationId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12/6/2024</a:t>
            </a:fld>
            <a:endParaRPr lang="en-US"/>
          </a:p>
        </p:txBody>
      </p:sp>
      <p:sp>
        <p:nvSpPr>
          <p:cNvPr id="4" name="Footer Placeholder 3">
            <a:extLst>
              <a:ext uri="{FF2B5EF4-FFF2-40B4-BE49-F238E27FC236}">
                <a16:creationId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3073720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D5D2152-08A9-004F-BE32-52A9C6BDFCAD}"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12811830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38" tIns="45719" rIns="91438" bIns="45719"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2"/>
            <a:ext cx="2844800" cy="365125"/>
          </a:xfrm>
          <a:prstGeom prst="rect">
            <a:avLst/>
          </a:prstGeom>
        </p:spPr>
        <p:txBody>
          <a:bodyPr vert="horz" lIns="91438" tIns="45719" rIns="91438" bIns="45719" rtlCol="0" anchor="ctr"/>
          <a:lstStyle>
            <a:lvl1pPr algn="l">
              <a:defRPr sz="1200">
                <a:solidFill>
                  <a:schemeClr val="tx1">
                    <a:tint val="75000"/>
                  </a:schemeClr>
                </a:solidFill>
              </a:defRPr>
            </a:lvl1pPr>
          </a:lstStyle>
          <a:p>
            <a:fld id="{AD5D2152-08A9-004F-BE32-52A9C6BDFCAD}" type="datetimeFigureOut">
              <a:rPr lang="en-US" smtClean="0"/>
              <a:pPr/>
              <a:t>12/6/2024</a:t>
            </a:fld>
            <a:endParaRPr lang="en-US"/>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38" tIns="45719" rIns="91438" bIns="45719"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38" tIns="45719" rIns="91438" bIns="45719" rtlCol="0" anchor="ctr"/>
          <a:lstStyle>
            <a:lvl1pPr algn="r">
              <a:defRPr sz="1200">
                <a:solidFill>
                  <a:schemeClr val="tx1">
                    <a:tint val="75000"/>
                  </a:schemeClr>
                </a:solidFill>
              </a:defRPr>
            </a:lvl1pPr>
          </a:lstStyle>
          <a:p>
            <a:fld id="{EB1023CF-B329-E444-9BAC-9F50F1C2498A}" type="slidenum">
              <a:rPr lang="en-US" smtClean="0"/>
              <a:pPr/>
              <a:t>‹#›</a:t>
            </a:fld>
            <a:endParaRPr lang="en-US"/>
          </a:p>
        </p:txBody>
      </p:sp>
    </p:spTree>
    <p:extLst>
      <p:ext uri="{BB962C8B-B14F-4D97-AF65-F5344CB8AC3E}">
        <p14:creationId xmlns:p14="http://schemas.microsoft.com/office/powerpoint/2010/main" val="787714065"/>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55" r:id="rId3"/>
    <p:sldLayoutId id="2147483663" r:id="rId4"/>
    <p:sldLayoutId id="2147483650" r:id="rId5"/>
  </p:sldLayoutIdLst>
  <p:txStyles>
    <p:titleStyle>
      <a:lvl1pPr algn="ctr" defTabSz="457189"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457189" rtl="0" eaLnBrk="1" latinLnBrk="0" hangingPunct="1">
        <a:spcBef>
          <a:spcPct val="20000"/>
        </a:spcBef>
        <a:buFont typeface="Arial"/>
        <a:buChar char="•"/>
        <a:defRPr sz="3200" kern="1200">
          <a:solidFill>
            <a:schemeClr val="tx1"/>
          </a:solidFill>
          <a:latin typeface="+mn-lt"/>
          <a:ea typeface="+mn-ea"/>
          <a:cs typeface="+mn-cs"/>
        </a:defRPr>
      </a:lvl1pPr>
      <a:lvl2pPr marL="742932" indent="-285744" algn="l" defTabSz="457189" rtl="0" eaLnBrk="1" latinLnBrk="0" hangingPunct="1">
        <a:spcBef>
          <a:spcPct val="20000"/>
        </a:spcBef>
        <a:buFont typeface="Arial"/>
        <a:buChar char="–"/>
        <a:defRPr sz="2800" kern="1200">
          <a:solidFill>
            <a:schemeClr val="tx1"/>
          </a:solidFill>
          <a:latin typeface="+mn-lt"/>
          <a:ea typeface="+mn-ea"/>
          <a:cs typeface="+mn-cs"/>
        </a:defRPr>
      </a:lvl2pPr>
      <a:lvl3pPr marL="1142971" indent="-228594" algn="l" defTabSz="457189" rtl="0" eaLnBrk="1" latinLnBrk="0" hangingPunct="1">
        <a:spcBef>
          <a:spcPct val="20000"/>
        </a:spcBef>
        <a:buFont typeface="Arial"/>
        <a:buChar char="•"/>
        <a:defRPr sz="2400" kern="1200">
          <a:solidFill>
            <a:schemeClr val="tx1"/>
          </a:solidFill>
          <a:latin typeface="+mn-lt"/>
          <a:ea typeface="+mn-ea"/>
          <a:cs typeface="+mn-cs"/>
        </a:defRPr>
      </a:lvl3pPr>
      <a:lvl4pPr marL="1600160" indent="-228594" algn="l" defTabSz="457189" rtl="0" eaLnBrk="1" latinLnBrk="0" hangingPunct="1">
        <a:spcBef>
          <a:spcPct val="20000"/>
        </a:spcBef>
        <a:buFont typeface="Arial"/>
        <a:buChar char="–"/>
        <a:defRPr sz="2000" kern="1200">
          <a:solidFill>
            <a:schemeClr val="tx1"/>
          </a:solidFill>
          <a:latin typeface="+mn-lt"/>
          <a:ea typeface="+mn-ea"/>
          <a:cs typeface="+mn-cs"/>
        </a:defRPr>
      </a:lvl4pPr>
      <a:lvl5pPr marL="2057349" indent="-228594" algn="l" defTabSz="457189" rtl="0" eaLnBrk="1" latinLnBrk="0" hangingPunct="1">
        <a:spcBef>
          <a:spcPct val="20000"/>
        </a:spcBef>
        <a:buFont typeface="Arial"/>
        <a:buChar char="»"/>
        <a:defRPr sz="20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900" kern="1200">
          <a:solidFill>
            <a:schemeClr val="tx1"/>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mapsplatform.google.com/india/?utm_source=google&amp;utm_medium=cpc&amp;utm_campaign=google_maps_non_brand_india&amp;gad_source=1&amp;gclid=CjwKCAjwreW2BhBhEiwAavLwfBNDlxkvCX_lpP7-VYcH_TyD8Jumj26N8fO4x3MWLkUL_WY4k_7RDxoChHUQAvD_BwE&amp;gclsrc=aw.ds" TargetMode="External"/><Relationship Id="rId7" Type="http://schemas.openxmlformats.org/officeDocument/2006/relationships/hyperlink" Target="https://www.sciencedirect.com/journal/isprs-journal-of-photogrammetry-and-remote-sensing" TargetMode="External"/><Relationship Id="rId2" Type="http://schemas.openxmlformats.org/officeDocument/2006/relationships/hyperlink" Target="https://docs.mapbox.com/help/glossary/mapbox-js/" TargetMode="External"/><Relationship Id="rId1" Type="http://schemas.openxmlformats.org/officeDocument/2006/relationships/slideLayout" Target="../slideLayouts/slideLayout2.xml"/><Relationship Id="rId6" Type="http://schemas.openxmlformats.org/officeDocument/2006/relationships/hyperlink" Target="https://www.iirs.gov.in/iirs/sites/default/files/pdf/2023/Overview_of_Remote_Sensing_and_GIS_Applications_E-Book.pdf" TargetMode="External"/><Relationship Id="rId5" Type="http://schemas.openxmlformats.org/officeDocument/2006/relationships/hyperlink" Target="https://www.youtube.com/watch?v=J7eyI1ClDOA" TargetMode="External"/><Relationship Id="rId4" Type="http://schemas.openxmlformats.org/officeDocument/2006/relationships/hyperlink" Target="https://www.pmi.org/pmbok-guide-standards/foundational/pmbok"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6953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FAC31-5BD3-8E50-021F-B3266AA6633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Current Progress</a:t>
            </a:r>
          </a:p>
        </p:txBody>
      </p:sp>
      <p:pic>
        <p:nvPicPr>
          <p:cNvPr id="8" name="Content Placeholder 7">
            <a:extLst>
              <a:ext uri="{FF2B5EF4-FFF2-40B4-BE49-F238E27FC236}">
                <a16:creationId xmlns:a16="http://schemas.microsoft.com/office/drawing/2014/main" id="{70EF8CCD-80AA-93D6-A316-0BAA49175F90}"/>
              </a:ext>
            </a:extLst>
          </p:cNvPr>
          <p:cNvPicPr>
            <a:picLocks noGrp="1" noChangeAspect="1"/>
          </p:cNvPicPr>
          <p:nvPr>
            <p:ph idx="1"/>
          </p:nvPr>
        </p:nvPicPr>
        <p:blipFill>
          <a:blip r:embed="rId2"/>
          <a:stretch>
            <a:fillRect/>
          </a:stretch>
        </p:blipFill>
        <p:spPr>
          <a:xfrm>
            <a:off x="457200" y="1570039"/>
            <a:ext cx="8170991" cy="4525963"/>
          </a:xfrm>
          <a:ln w="6350">
            <a:solidFill>
              <a:schemeClr val="tx1"/>
            </a:solidFill>
          </a:ln>
        </p:spPr>
      </p:pic>
      <p:sp>
        <p:nvSpPr>
          <p:cNvPr id="9" name="TextBox 8">
            <a:extLst>
              <a:ext uri="{FF2B5EF4-FFF2-40B4-BE49-F238E27FC236}">
                <a16:creationId xmlns:a16="http://schemas.microsoft.com/office/drawing/2014/main" id="{DA723A63-251F-2370-CC8D-94C59AAE117B}"/>
              </a:ext>
            </a:extLst>
          </p:cNvPr>
          <p:cNvSpPr txBox="1"/>
          <p:nvPr/>
        </p:nvSpPr>
        <p:spPr>
          <a:xfrm>
            <a:off x="8918369" y="1541397"/>
            <a:ext cx="3063834" cy="163121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Created a sign-up page for the application, allowing new users to register and create an account for access to the system.</a:t>
            </a: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982B67B-1CA6-111A-E1A9-68ABEC4C65C4}"/>
              </a:ext>
            </a:extLst>
          </p:cNvPr>
          <p:cNvPicPr>
            <a:picLocks noChangeAspect="1"/>
          </p:cNvPicPr>
          <p:nvPr/>
        </p:nvPicPr>
        <p:blipFill>
          <a:blip r:embed="rId3"/>
          <a:stretch>
            <a:fillRect/>
          </a:stretch>
        </p:blipFill>
        <p:spPr>
          <a:xfrm>
            <a:off x="457200" y="1661084"/>
            <a:ext cx="8095802" cy="4130117"/>
          </a:xfrm>
          <a:prstGeom prst="rect">
            <a:avLst/>
          </a:prstGeom>
        </p:spPr>
      </p:pic>
      <p:pic>
        <p:nvPicPr>
          <p:cNvPr id="5" name="Picture 4">
            <a:extLst>
              <a:ext uri="{FF2B5EF4-FFF2-40B4-BE49-F238E27FC236}">
                <a16:creationId xmlns:a16="http://schemas.microsoft.com/office/drawing/2014/main" id="{8BAD1277-758F-D29B-C09F-1C08C7354990}"/>
              </a:ext>
            </a:extLst>
          </p:cNvPr>
          <p:cNvPicPr>
            <a:picLocks noChangeAspect="1"/>
          </p:cNvPicPr>
          <p:nvPr/>
        </p:nvPicPr>
        <p:blipFill>
          <a:blip r:embed="rId4"/>
          <a:stretch>
            <a:fillRect/>
          </a:stretch>
        </p:blipFill>
        <p:spPr>
          <a:xfrm>
            <a:off x="455925" y="1541396"/>
            <a:ext cx="8170991" cy="4554605"/>
          </a:xfrm>
          <a:prstGeom prst="rect">
            <a:avLst/>
          </a:prstGeom>
          <a:ln>
            <a:solidFill>
              <a:schemeClr val="tx1"/>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333023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FAC31-5BD3-8E50-021F-B3266AA6633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Current Progress</a:t>
            </a:r>
          </a:p>
        </p:txBody>
      </p:sp>
      <p:pic>
        <p:nvPicPr>
          <p:cNvPr id="8" name="Content Placeholder 7">
            <a:extLst>
              <a:ext uri="{FF2B5EF4-FFF2-40B4-BE49-F238E27FC236}">
                <a16:creationId xmlns:a16="http://schemas.microsoft.com/office/drawing/2014/main" id="{70EF8CCD-80AA-93D6-A316-0BAA49175F90}"/>
              </a:ext>
            </a:extLst>
          </p:cNvPr>
          <p:cNvPicPr>
            <a:picLocks noGrp="1" noChangeAspect="1"/>
          </p:cNvPicPr>
          <p:nvPr>
            <p:ph idx="1"/>
          </p:nvPr>
        </p:nvPicPr>
        <p:blipFill>
          <a:blip r:embed="rId2"/>
          <a:stretch>
            <a:fillRect/>
          </a:stretch>
        </p:blipFill>
        <p:spPr>
          <a:xfrm>
            <a:off x="457200" y="1570039"/>
            <a:ext cx="8170991" cy="4525963"/>
          </a:xfrm>
          <a:ln w="6350">
            <a:solidFill>
              <a:schemeClr val="tx1"/>
            </a:solidFill>
          </a:ln>
        </p:spPr>
      </p:pic>
      <p:sp>
        <p:nvSpPr>
          <p:cNvPr id="9" name="TextBox 8">
            <a:extLst>
              <a:ext uri="{FF2B5EF4-FFF2-40B4-BE49-F238E27FC236}">
                <a16:creationId xmlns:a16="http://schemas.microsoft.com/office/drawing/2014/main" id="{DA723A63-251F-2370-CC8D-94C59AAE117B}"/>
              </a:ext>
            </a:extLst>
          </p:cNvPr>
          <p:cNvSpPr txBox="1"/>
          <p:nvPr/>
        </p:nvSpPr>
        <p:spPr>
          <a:xfrm>
            <a:off x="8918369" y="1458272"/>
            <a:ext cx="3063834" cy="3539430"/>
          </a:xfrm>
          <a:prstGeom prst="rect">
            <a:avLst/>
          </a:prstGeom>
          <a:noFill/>
        </p:spPr>
        <p:txBody>
          <a:bodyPr wrap="square" rtlCol="0">
            <a:spAutoFit/>
          </a:bodyPr>
          <a:lstStyle/>
          <a:p>
            <a:r>
              <a:rPr lang="en-US" sz="1600" b="0" i="0" dirty="0">
                <a:effectLst/>
                <a:latin typeface="Times New Roman" panose="02020603050405020304" pitchFamily="18" charset="0"/>
                <a:cs typeface="Times New Roman" panose="02020603050405020304" pitchFamily="18" charset="0"/>
              </a:rPr>
              <a:t>Implemented Bezier curves using De </a:t>
            </a:r>
            <a:r>
              <a:rPr lang="en-US" sz="1600" b="0" i="0" dirty="0" err="1">
                <a:effectLst/>
                <a:latin typeface="Times New Roman" panose="02020603050405020304" pitchFamily="18" charset="0"/>
                <a:cs typeface="Times New Roman" panose="02020603050405020304" pitchFamily="18" charset="0"/>
              </a:rPr>
              <a:t>Casteljau's</a:t>
            </a:r>
            <a:r>
              <a:rPr lang="en-US" sz="1600" b="0" i="0" dirty="0">
                <a:effectLst/>
                <a:latin typeface="Times New Roman" panose="02020603050405020304" pitchFamily="18" charset="0"/>
                <a:cs typeface="Times New Roman" panose="02020603050405020304" pitchFamily="18" charset="0"/>
              </a:rPr>
              <a:t> algorithm to enhance the straight path by adding smooth, curved modifications. </a:t>
            </a:r>
            <a:r>
              <a:rPr lang="en-US" sz="1600" dirty="0">
                <a:latin typeface="Times New Roman" panose="02020603050405020304" pitchFamily="18" charset="0"/>
                <a:cs typeface="Times New Roman" panose="02020603050405020304" pitchFamily="18" charset="0"/>
              </a:rPr>
              <a:t>A</a:t>
            </a:r>
            <a:r>
              <a:rPr lang="en-US" sz="1600" b="0" i="0" dirty="0">
                <a:effectLst/>
                <a:latin typeface="Times New Roman" panose="02020603050405020304" pitchFamily="18" charset="0"/>
                <a:cs typeface="Times New Roman" panose="02020603050405020304" pitchFamily="18" charset="0"/>
              </a:rPr>
              <a:t>llowing for more flexible and natural path adjustments, improving the overall routing accuracy and visual representation of the path. The use of De </a:t>
            </a:r>
            <a:r>
              <a:rPr lang="en-US" sz="1600" b="0" i="0" dirty="0" err="1">
                <a:effectLst/>
                <a:latin typeface="Times New Roman" panose="02020603050405020304" pitchFamily="18" charset="0"/>
                <a:cs typeface="Times New Roman" panose="02020603050405020304" pitchFamily="18" charset="0"/>
              </a:rPr>
              <a:t>Casteljau's</a:t>
            </a:r>
            <a:r>
              <a:rPr lang="en-US" sz="1600" b="0" i="0" dirty="0">
                <a:effectLst/>
                <a:latin typeface="Times New Roman" panose="02020603050405020304" pitchFamily="18" charset="0"/>
                <a:cs typeface="Times New Roman" panose="02020603050405020304" pitchFamily="18" charset="0"/>
              </a:rPr>
              <a:t> algorithm ensures precise control over the curve, providing a high level of customization and visual appeal to the pathfinding solution.</a:t>
            </a:r>
            <a:endParaRPr lang="en-IN" sz="16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74CC13D-AC92-4766-3D6C-67A98BE41D23}"/>
              </a:ext>
            </a:extLst>
          </p:cNvPr>
          <p:cNvPicPr>
            <a:picLocks noChangeAspect="1"/>
          </p:cNvPicPr>
          <p:nvPr/>
        </p:nvPicPr>
        <p:blipFill rotWithShape="1">
          <a:blip r:embed="rId3"/>
          <a:srcRect b="36797"/>
          <a:stretch/>
        </p:blipFill>
        <p:spPr>
          <a:xfrm>
            <a:off x="457200" y="1570039"/>
            <a:ext cx="8177649" cy="4525962"/>
          </a:xfrm>
          <a:prstGeom prst="rect">
            <a:avLst/>
          </a:prstGeom>
        </p:spPr>
      </p:pic>
    </p:spTree>
    <p:extLst>
      <p:ext uri="{BB962C8B-B14F-4D97-AF65-F5344CB8AC3E}">
        <p14:creationId xmlns:p14="http://schemas.microsoft.com/office/powerpoint/2010/main" val="23713921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FAC31-5BD3-8E50-021F-B3266AA6633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Current Progress</a:t>
            </a:r>
          </a:p>
        </p:txBody>
      </p:sp>
      <p:sp>
        <p:nvSpPr>
          <p:cNvPr id="9" name="TextBox 8">
            <a:extLst>
              <a:ext uri="{FF2B5EF4-FFF2-40B4-BE49-F238E27FC236}">
                <a16:creationId xmlns:a16="http://schemas.microsoft.com/office/drawing/2014/main" id="{DA723A63-251F-2370-CC8D-94C59AAE117B}"/>
              </a:ext>
            </a:extLst>
          </p:cNvPr>
          <p:cNvSpPr txBox="1"/>
          <p:nvPr/>
        </p:nvSpPr>
        <p:spPr>
          <a:xfrm>
            <a:off x="8918369" y="1458272"/>
            <a:ext cx="3063834" cy="4278094"/>
          </a:xfrm>
          <a:prstGeom prst="rect">
            <a:avLst/>
          </a:prstGeom>
          <a:noFill/>
        </p:spPr>
        <p:txBody>
          <a:bodyPr wrap="square" rtlCol="0">
            <a:spAutoFit/>
          </a:bodyPr>
          <a:lstStyle/>
          <a:p>
            <a:r>
              <a:rPr lang="en-US" sz="1600" b="0" i="0" dirty="0">
                <a:effectLst/>
                <a:latin typeface="Times New Roman" panose="02020603050405020304" pitchFamily="18" charset="0"/>
                <a:cs typeface="Times New Roman" panose="02020603050405020304" pitchFamily="18" charset="0"/>
              </a:rPr>
              <a:t>The report generation functionality allows users to automatically generate detailed reports based on the route planning and algorithm visualizations. This feature captures key information, such as the selected paths, algorithms used, and the performance of different routing strategies, and presents it in a well-organized format. The generated reports can be easily saved or exported for further analysis or sharing, providing valuable insights and documentation for users and stakeholders involved in the project.</a:t>
            </a:r>
            <a:endParaRPr lang="en-IN" sz="16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067530DA-C1B5-D593-4A04-FCFC8C4BD1FB}"/>
              </a:ext>
            </a:extLst>
          </p:cNvPr>
          <p:cNvPicPr>
            <a:picLocks noChangeAspect="1"/>
          </p:cNvPicPr>
          <p:nvPr/>
        </p:nvPicPr>
        <p:blipFill rotWithShape="1">
          <a:blip r:embed="rId2"/>
          <a:srcRect b="23165"/>
          <a:stretch/>
        </p:blipFill>
        <p:spPr>
          <a:xfrm>
            <a:off x="922317" y="1348840"/>
            <a:ext cx="7455725" cy="5082121"/>
          </a:xfrm>
          <a:prstGeom prst="rect">
            <a:avLst/>
          </a:prstGeom>
        </p:spPr>
      </p:pic>
      <p:sp>
        <p:nvSpPr>
          <p:cNvPr id="6" name="Content Placeholder 5">
            <a:extLst>
              <a:ext uri="{FF2B5EF4-FFF2-40B4-BE49-F238E27FC236}">
                <a16:creationId xmlns:a16="http://schemas.microsoft.com/office/drawing/2014/main" id="{AE2A3BFE-78BD-38C5-00BA-01D59100C061}"/>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11099026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FAC31-5BD3-8E50-021F-B3266AA6633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Achieved Deliverables</a:t>
            </a:r>
          </a:p>
        </p:txBody>
      </p:sp>
      <p:sp>
        <p:nvSpPr>
          <p:cNvPr id="4" name="Content Placeholder 3">
            <a:extLst>
              <a:ext uri="{FF2B5EF4-FFF2-40B4-BE49-F238E27FC236}">
                <a16:creationId xmlns:a16="http://schemas.microsoft.com/office/drawing/2014/main" id="{C78FCEE5-16A6-E892-A416-ABE6E4974E7C}"/>
              </a:ext>
            </a:extLst>
          </p:cNvPr>
          <p:cNvSpPr>
            <a:spLocks noGrp="1"/>
          </p:cNvSpPr>
          <p:nvPr>
            <p:ph idx="1"/>
          </p:nvPr>
        </p:nvSpPr>
        <p:spPr/>
        <p:txBody>
          <a:bodyPr>
            <a:normAutofit fontScale="40000" lnSpcReduction="20000"/>
          </a:bodyPr>
          <a:lstStyle/>
          <a:p>
            <a:pPr marL="0" indent="0">
              <a:buNone/>
            </a:pPr>
            <a:r>
              <a:rPr lang="en-IN" sz="5000" b="1" dirty="0">
                <a:latin typeface="Times New Roman" panose="02020603050405020304" pitchFamily="18" charset="0"/>
                <a:cs typeface="Times New Roman" panose="02020603050405020304" pitchFamily="18" charset="0"/>
              </a:rPr>
              <a:t>Achieved Objectives:</a:t>
            </a:r>
            <a:endParaRPr lang="en-IN" sz="4000" b="1" dirty="0">
              <a:latin typeface="Times New Roman" panose="02020603050405020304" pitchFamily="18" charset="0"/>
              <a:cs typeface="Times New Roman" panose="02020603050405020304" pitchFamily="18" charset="0"/>
            </a:endParaRPr>
          </a:p>
          <a:p>
            <a:pPr marL="0" indent="0">
              <a:buNone/>
            </a:pPr>
            <a:r>
              <a:rPr lang="en-US" sz="3500" b="1" dirty="0">
                <a:latin typeface="Times New Roman" panose="02020603050405020304" pitchFamily="18" charset="0"/>
                <a:cs typeface="Times New Roman" panose="02020603050405020304" pitchFamily="18" charset="0"/>
              </a:rPr>
              <a:t>1. Route Visualization</a:t>
            </a:r>
          </a:p>
          <a:p>
            <a:pPr marL="0" indent="0">
              <a:buNone/>
            </a:pPr>
            <a:r>
              <a:rPr lang="en-US" sz="3500" dirty="0">
                <a:latin typeface="Times New Roman" panose="02020603050405020304" pitchFamily="18" charset="0"/>
                <a:cs typeface="Times New Roman" panose="02020603050405020304" pitchFamily="18" charset="0"/>
              </a:rPr>
              <a:t>Successfully implemented </a:t>
            </a:r>
            <a:r>
              <a:rPr lang="en-US" sz="3500" b="1" dirty="0">
                <a:latin typeface="Times New Roman" panose="02020603050405020304" pitchFamily="18" charset="0"/>
                <a:cs typeface="Times New Roman" panose="02020603050405020304" pitchFamily="18" charset="0"/>
              </a:rPr>
              <a:t>route plotting</a:t>
            </a:r>
            <a:r>
              <a:rPr lang="en-US" sz="3500" dirty="0">
                <a:latin typeface="Times New Roman" panose="02020603050405020304" pitchFamily="18" charset="0"/>
                <a:cs typeface="Times New Roman" panose="02020603050405020304" pitchFamily="18" charset="0"/>
              </a:rPr>
              <a:t> on the map using Google Maps API.</a:t>
            </a:r>
          </a:p>
          <a:p>
            <a:pPr marL="0" indent="0">
              <a:buNone/>
            </a:pPr>
            <a:r>
              <a:rPr lang="en-US" sz="3500" dirty="0">
                <a:latin typeface="Times New Roman" panose="02020603050405020304" pitchFamily="18" charset="0"/>
                <a:cs typeface="Times New Roman" panose="02020603050405020304" pitchFamily="18" charset="0"/>
              </a:rPr>
              <a:t>Integrated functionality for displaying </a:t>
            </a:r>
            <a:r>
              <a:rPr lang="en-US" sz="3500" b="1" dirty="0">
                <a:latin typeface="Times New Roman" panose="02020603050405020304" pitchFamily="18" charset="0"/>
                <a:cs typeface="Times New Roman" panose="02020603050405020304" pitchFamily="18" charset="0"/>
              </a:rPr>
              <a:t>straight paths</a:t>
            </a:r>
            <a:r>
              <a:rPr lang="en-US" sz="3500" dirty="0">
                <a:latin typeface="Times New Roman" panose="02020603050405020304" pitchFamily="18" charset="0"/>
                <a:cs typeface="Times New Roman" panose="02020603050405020304" pitchFamily="18" charset="0"/>
              </a:rPr>
              <a:t> and </a:t>
            </a:r>
            <a:r>
              <a:rPr lang="en-US" sz="3500" b="1" dirty="0">
                <a:latin typeface="Times New Roman" panose="02020603050405020304" pitchFamily="18" charset="0"/>
                <a:cs typeface="Times New Roman" panose="02020603050405020304" pitchFamily="18" charset="0"/>
              </a:rPr>
              <a:t>curved paths</a:t>
            </a:r>
            <a:r>
              <a:rPr lang="en-US" sz="3500" dirty="0">
                <a:latin typeface="Times New Roman" panose="02020603050405020304" pitchFamily="18" charset="0"/>
                <a:cs typeface="Times New Roman" panose="02020603050405020304" pitchFamily="18" charset="0"/>
              </a:rPr>
              <a:t> (</a:t>
            </a:r>
            <a:r>
              <a:rPr lang="en-US" sz="3500" dirty="0" err="1">
                <a:latin typeface="Times New Roman" panose="02020603050405020304" pitchFamily="18" charset="0"/>
                <a:cs typeface="Times New Roman" panose="02020603050405020304" pitchFamily="18" charset="0"/>
              </a:rPr>
              <a:t>Bézier</a:t>
            </a:r>
            <a:r>
              <a:rPr lang="en-US" sz="3500" dirty="0">
                <a:latin typeface="Times New Roman" panose="02020603050405020304" pitchFamily="18" charset="0"/>
                <a:cs typeface="Times New Roman" panose="02020603050405020304" pitchFamily="18" charset="0"/>
              </a:rPr>
              <a:t> curves) between selected points.</a:t>
            </a:r>
          </a:p>
          <a:p>
            <a:pPr marL="0" indent="0">
              <a:buNone/>
            </a:pPr>
            <a:r>
              <a:rPr lang="en-US" sz="3500" b="1" dirty="0">
                <a:latin typeface="Times New Roman" panose="02020603050405020304" pitchFamily="18" charset="0"/>
                <a:cs typeface="Times New Roman" panose="02020603050405020304" pitchFamily="18" charset="0"/>
              </a:rPr>
              <a:t>2. Pathfinding with Dijkstra's Algorithm</a:t>
            </a:r>
          </a:p>
          <a:p>
            <a:pPr marL="0" indent="0">
              <a:buNone/>
            </a:pPr>
            <a:r>
              <a:rPr lang="en-US" sz="3500" dirty="0">
                <a:latin typeface="Times New Roman" panose="02020603050405020304" pitchFamily="18" charset="0"/>
                <a:cs typeface="Times New Roman" panose="02020603050405020304" pitchFamily="18" charset="0"/>
              </a:rPr>
              <a:t>Implemented </a:t>
            </a:r>
            <a:r>
              <a:rPr lang="en-US" sz="3500" b="1" dirty="0">
                <a:latin typeface="Times New Roman" panose="02020603050405020304" pitchFamily="18" charset="0"/>
                <a:cs typeface="Times New Roman" panose="02020603050405020304" pitchFamily="18" charset="0"/>
              </a:rPr>
              <a:t>Dijkstra's algorithm</a:t>
            </a:r>
            <a:r>
              <a:rPr lang="en-US" sz="3500" dirty="0">
                <a:latin typeface="Times New Roman" panose="02020603050405020304" pitchFamily="18" charset="0"/>
                <a:cs typeface="Times New Roman" panose="02020603050405020304" pitchFamily="18" charset="0"/>
              </a:rPr>
              <a:t> for calculating the shortest path between two points.</a:t>
            </a:r>
          </a:p>
          <a:p>
            <a:pPr marL="0" indent="0">
              <a:buNone/>
            </a:pPr>
            <a:r>
              <a:rPr lang="en-US" sz="3500" dirty="0">
                <a:latin typeface="Times New Roman" panose="02020603050405020304" pitchFamily="18" charset="0"/>
                <a:cs typeface="Times New Roman" panose="02020603050405020304" pitchFamily="18" charset="0"/>
              </a:rPr>
              <a:t>Enabled dynamic graph generation from </a:t>
            </a:r>
            <a:r>
              <a:rPr lang="en-US" sz="3500" b="1" dirty="0">
                <a:latin typeface="Times New Roman" panose="02020603050405020304" pitchFamily="18" charset="0"/>
                <a:cs typeface="Times New Roman" panose="02020603050405020304" pitchFamily="18" charset="0"/>
              </a:rPr>
              <a:t>user-added control points</a:t>
            </a:r>
            <a:r>
              <a:rPr lang="en-US" sz="3500" dirty="0">
                <a:latin typeface="Times New Roman" panose="02020603050405020304" pitchFamily="18" charset="0"/>
                <a:cs typeface="Times New Roman" panose="02020603050405020304" pitchFamily="18" charset="0"/>
              </a:rPr>
              <a:t> and </a:t>
            </a:r>
            <a:r>
              <a:rPr lang="en-US" sz="3500" b="1" dirty="0">
                <a:latin typeface="Times New Roman" panose="02020603050405020304" pitchFamily="18" charset="0"/>
                <a:cs typeface="Times New Roman" panose="02020603050405020304" pitchFamily="18" charset="0"/>
              </a:rPr>
              <a:t>markers</a:t>
            </a:r>
            <a:r>
              <a:rPr lang="en-US" sz="3500" dirty="0">
                <a:latin typeface="Times New Roman" panose="02020603050405020304" pitchFamily="18" charset="0"/>
                <a:cs typeface="Times New Roman" panose="02020603050405020304" pitchFamily="18" charset="0"/>
              </a:rPr>
              <a:t>.</a:t>
            </a:r>
          </a:p>
          <a:p>
            <a:pPr marL="0" indent="0">
              <a:buNone/>
            </a:pPr>
            <a:r>
              <a:rPr lang="en-US" sz="3500" dirty="0">
                <a:latin typeface="Times New Roman" panose="02020603050405020304" pitchFamily="18" charset="0"/>
                <a:cs typeface="Times New Roman" panose="02020603050405020304" pitchFamily="18" charset="0"/>
              </a:rPr>
              <a:t>Displayed the shortest path on the map as a </a:t>
            </a:r>
            <a:r>
              <a:rPr lang="en-US" sz="3500" b="1" dirty="0">
                <a:latin typeface="Times New Roman" panose="02020603050405020304" pitchFamily="18" charset="0"/>
                <a:cs typeface="Times New Roman" panose="02020603050405020304" pitchFamily="18" charset="0"/>
              </a:rPr>
              <a:t>highlighted polyline</a:t>
            </a:r>
            <a:r>
              <a:rPr lang="en-US" sz="3500" dirty="0">
                <a:latin typeface="Times New Roman" panose="02020603050405020304" pitchFamily="18" charset="0"/>
                <a:cs typeface="Times New Roman" panose="02020603050405020304" pitchFamily="18" charset="0"/>
              </a:rPr>
              <a:t>.</a:t>
            </a:r>
          </a:p>
          <a:p>
            <a:pPr marL="0" indent="0">
              <a:buNone/>
            </a:pPr>
            <a:r>
              <a:rPr lang="en-US" sz="3500" b="1" dirty="0">
                <a:latin typeface="Times New Roman" panose="02020603050405020304" pitchFamily="18" charset="0"/>
                <a:cs typeface="Times New Roman" panose="02020603050405020304" pitchFamily="18" charset="0"/>
              </a:rPr>
              <a:t>3. User Interaction Features</a:t>
            </a:r>
          </a:p>
          <a:p>
            <a:pPr marL="0" indent="0">
              <a:buNone/>
            </a:pPr>
            <a:r>
              <a:rPr lang="en-US" sz="3500" dirty="0">
                <a:latin typeface="Times New Roman" panose="02020603050405020304" pitchFamily="18" charset="0"/>
                <a:cs typeface="Times New Roman" panose="02020603050405020304" pitchFamily="18" charset="0"/>
              </a:rPr>
              <a:t>Enabled users to </a:t>
            </a:r>
            <a:r>
              <a:rPr lang="en-US" sz="3500" b="1" dirty="0">
                <a:latin typeface="Times New Roman" panose="02020603050405020304" pitchFamily="18" charset="0"/>
                <a:cs typeface="Times New Roman" panose="02020603050405020304" pitchFamily="18" charset="0"/>
              </a:rPr>
              <a:t>add and remove control points</a:t>
            </a:r>
            <a:r>
              <a:rPr lang="en-US" sz="3500" dirty="0">
                <a:latin typeface="Times New Roman" panose="02020603050405020304" pitchFamily="18" charset="0"/>
                <a:cs typeface="Times New Roman" panose="02020603050405020304" pitchFamily="18" charset="0"/>
              </a:rPr>
              <a:t> dynamically on the map.</a:t>
            </a:r>
          </a:p>
          <a:p>
            <a:pPr marL="0" indent="0">
              <a:buNone/>
            </a:pPr>
            <a:r>
              <a:rPr lang="en-US" sz="3500" dirty="0">
                <a:latin typeface="Times New Roman" panose="02020603050405020304" pitchFamily="18" charset="0"/>
                <a:cs typeface="Times New Roman" panose="02020603050405020304" pitchFamily="18" charset="0"/>
              </a:rPr>
              <a:t>Provided interactive options to reverse the route or adjust markers for flexible route planning.</a:t>
            </a:r>
          </a:p>
          <a:p>
            <a:pPr marL="0" indent="0">
              <a:buNone/>
            </a:pPr>
            <a:r>
              <a:rPr lang="en-US" sz="3500" b="1" dirty="0">
                <a:latin typeface="Times New Roman" panose="02020603050405020304" pitchFamily="18" charset="0"/>
                <a:cs typeface="Times New Roman" panose="02020603050405020304" pitchFamily="18" charset="0"/>
              </a:rPr>
              <a:t>4. Cost and Impact Estimation</a:t>
            </a:r>
          </a:p>
          <a:p>
            <a:pPr marL="0" indent="0">
              <a:buNone/>
            </a:pPr>
            <a:r>
              <a:rPr lang="en-US" sz="3500" dirty="0">
                <a:latin typeface="Times New Roman" panose="02020603050405020304" pitchFamily="18" charset="0"/>
                <a:cs typeface="Times New Roman" panose="02020603050405020304" pitchFamily="18" charset="0"/>
              </a:rPr>
              <a:t>Developed a </a:t>
            </a:r>
            <a:r>
              <a:rPr lang="en-US" sz="3500" b="1" dirty="0">
                <a:latin typeface="Times New Roman" panose="02020603050405020304" pitchFamily="18" charset="0"/>
                <a:cs typeface="Times New Roman" panose="02020603050405020304" pitchFamily="18" charset="0"/>
              </a:rPr>
              <a:t>report generation system</a:t>
            </a:r>
            <a:r>
              <a:rPr lang="en-US" sz="3500" dirty="0">
                <a:latin typeface="Times New Roman" panose="02020603050405020304" pitchFamily="18" charset="0"/>
                <a:cs typeface="Times New Roman" panose="02020603050405020304" pitchFamily="18" charset="0"/>
              </a:rPr>
              <a:t> that:</a:t>
            </a:r>
          </a:p>
          <a:p>
            <a:pPr marL="457200" lvl="1" indent="0">
              <a:buNone/>
            </a:pPr>
            <a:r>
              <a:rPr lang="en-US" sz="3000" dirty="0">
                <a:latin typeface="Times New Roman" panose="02020603050405020304" pitchFamily="18" charset="0"/>
                <a:cs typeface="Times New Roman" panose="02020603050405020304" pitchFamily="18" charset="0"/>
              </a:rPr>
              <a:t>Estimates construction costs based on road length.</a:t>
            </a:r>
          </a:p>
          <a:p>
            <a:pPr marL="457200" lvl="1" indent="0">
              <a:buNone/>
            </a:pPr>
            <a:r>
              <a:rPr lang="en-US" sz="3000" dirty="0">
                <a:latin typeface="Times New Roman" panose="02020603050405020304" pitchFamily="18" charset="0"/>
                <a:cs typeface="Times New Roman" panose="02020603050405020304" pitchFamily="18" charset="0"/>
              </a:rPr>
              <a:t>Evaluates environmental impacts like forest cover cleared.</a:t>
            </a:r>
          </a:p>
          <a:p>
            <a:pPr marL="457200" lvl="1" indent="0">
              <a:buNone/>
            </a:pPr>
            <a:r>
              <a:rPr lang="en-US" sz="3000" dirty="0">
                <a:latin typeface="Times New Roman" panose="02020603050405020304" pitchFamily="18" charset="0"/>
                <a:cs typeface="Times New Roman" panose="02020603050405020304" pitchFamily="18" charset="0"/>
              </a:rPr>
              <a:t>Calculates estimated construction time and employment opportunities.</a:t>
            </a:r>
          </a:p>
          <a:p>
            <a:pPr marL="0" indent="0">
              <a:buNone/>
            </a:pPr>
            <a:r>
              <a:rPr lang="en-US" sz="3500" b="1" dirty="0">
                <a:latin typeface="Times New Roman" panose="02020603050405020304" pitchFamily="18" charset="0"/>
                <a:cs typeface="Times New Roman" panose="02020603050405020304" pitchFamily="18" charset="0"/>
              </a:rPr>
              <a:t>5. Map Integration</a:t>
            </a:r>
          </a:p>
          <a:p>
            <a:pPr marL="0" indent="0">
              <a:buNone/>
            </a:pPr>
            <a:r>
              <a:rPr lang="en-US" sz="3500" dirty="0">
                <a:latin typeface="Times New Roman" panose="02020603050405020304" pitchFamily="18" charset="0"/>
                <a:cs typeface="Times New Roman" panose="02020603050405020304" pitchFamily="18" charset="0"/>
              </a:rPr>
              <a:t>Integrated Google Maps API with support for:</a:t>
            </a:r>
          </a:p>
          <a:p>
            <a:pPr marL="457200" lvl="1" indent="0">
              <a:buNone/>
            </a:pPr>
            <a:r>
              <a:rPr lang="en-US" sz="3000" dirty="0">
                <a:latin typeface="Times New Roman" panose="02020603050405020304" pitchFamily="18" charset="0"/>
                <a:cs typeface="Times New Roman" panose="02020603050405020304" pitchFamily="18" charset="0"/>
              </a:rPr>
              <a:t>Real-time geocoding of start and end points.</a:t>
            </a:r>
          </a:p>
          <a:p>
            <a:pPr marL="457200" lvl="1" indent="0">
              <a:buNone/>
            </a:pPr>
            <a:r>
              <a:rPr lang="en-US" sz="3000" dirty="0">
                <a:latin typeface="Times New Roman" panose="02020603050405020304" pitchFamily="18" charset="0"/>
                <a:cs typeface="Times New Roman" panose="02020603050405020304" pitchFamily="18" charset="0"/>
              </a:rPr>
              <a:t>Autocomplete for user inputs (e.g., start and end locations).</a:t>
            </a:r>
          </a:p>
          <a:p>
            <a:pPr marL="457200" lvl="1" indent="0">
              <a:buNone/>
            </a:pPr>
            <a:r>
              <a:rPr lang="en-US" sz="3000" dirty="0">
                <a:latin typeface="Times New Roman" panose="02020603050405020304" pitchFamily="18" charset="0"/>
                <a:cs typeface="Times New Roman" panose="02020603050405020304" pitchFamily="18" charset="0"/>
              </a:rPr>
              <a:t>Calculation of distances and directions between points.</a:t>
            </a:r>
          </a:p>
        </p:txBody>
      </p:sp>
    </p:spTree>
    <p:extLst>
      <p:ext uri="{BB962C8B-B14F-4D97-AF65-F5344CB8AC3E}">
        <p14:creationId xmlns:p14="http://schemas.microsoft.com/office/powerpoint/2010/main" val="36128263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FAC31-5BD3-8E50-021F-B3266AA6633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Achieved Deliverables</a:t>
            </a:r>
          </a:p>
        </p:txBody>
      </p:sp>
      <p:sp>
        <p:nvSpPr>
          <p:cNvPr id="4" name="Content Placeholder 3">
            <a:extLst>
              <a:ext uri="{FF2B5EF4-FFF2-40B4-BE49-F238E27FC236}">
                <a16:creationId xmlns:a16="http://schemas.microsoft.com/office/drawing/2014/main" id="{C78FCEE5-16A6-E892-A416-ABE6E4974E7C}"/>
              </a:ext>
            </a:extLst>
          </p:cNvPr>
          <p:cNvSpPr>
            <a:spLocks noGrp="1"/>
          </p:cNvSpPr>
          <p:nvPr>
            <p:ph idx="1"/>
          </p:nvPr>
        </p:nvSpPr>
        <p:spPr/>
        <p:txBody>
          <a:bodyPr>
            <a:normAutofit fontScale="47500" lnSpcReduction="20000"/>
          </a:bodyPr>
          <a:lstStyle/>
          <a:p>
            <a:pPr marL="0" indent="0">
              <a:buNone/>
            </a:pPr>
            <a:r>
              <a:rPr lang="en-IN" sz="4200" b="1" dirty="0">
                <a:latin typeface="Times New Roman" panose="02020603050405020304" pitchFamily="18" charset="0"/>
                <a:cs typeface="Times New Roman" panose="02020603050405020304" pitchFamily="18" charset="0"/>
              </a:rPr>
              <a:t>Achieved Objectives:</a:t>
            </a:r>
            <a:endParaRPr lang="en-IN" sz="3800" b="1"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6. Elevation Data Integration</a:t>
            </a:r>
          </a:p>
          <a:p>
            <a:pPr marL="0" indent="0">
              <a:buNone/>
            </a:pPr>
            <a:r>
              <a:rPr lang="en-US" dirty="0">
                <a:latin typeface="Times New Roman" panose="02020603050405020304" pitchFamily="18" charset="0"/>
                <a:cs typeface="Times New Roman" panose="02020603050405020304" pitchFamily="18" charset="0"/>
              </a:rPr>
              <a:t>Incorporated </a:t>
            </a:r>
            <a:r>
              <a:rPr lang="en-US" b="1" dirty="0">
                <a:latin typeface="Times New Roman" panose="02020603050405020304" pitchFamily="18" charset="0"/>
                <a:cs typeface="Times New Roman" panose="02020603050405020304" pitchFamily="18" charset="0"/>
              </a:rPr>
              <a:t>elevation data</a:t>
            </a:r>
            <a:r>
              <a:rPr lang="en-US" dirty="0">
                <a:latin typeface="Times New Roman" panose="02020603050405020304" pitchFamily="18" charset="0"/>
                <a:cs typeface="Times New Roman" panose="02020603050405020304" pitchFamily="18" charset="0"/>
              </a:rPr>
              <a:t> for trekking routes using Google Maps Elevation API.</a:t>
            </a:r>
          </a:p>
          <a:p>
            <a:pPr marL="0" indent="0">
              <a:buNone/>
            </a:pPr>
            <a:r>
              <a:rPr lang="en-US" dirty="0">
                <a:latin typeface="Times New Roman" panose="02020603050405020304" pitchFamily="18" charset="0"/>
                <a:cs typeface="Times New Roman" panose="02020603050405020304" pitchFamily="18" charset="0"/>
              </a:rPr>
              <a:t>Displayed elevation statistics, such as </a:t>
            </a:r>
            <a:r>
              <a:rPr lang="en-US" b="1" dirty="0">
                <a:latin typeface="Times New Roman" panose="02020603050405020304" pitchFamily="18" charset="0"/>
                <a:cs typeface="Times New Roman" panose="02020603050405020304" pitchFamily="18" charset="0"/>
              </a:rPr>
              <a:t>total gain</a:t>
            </a:r>
            <a:r>
              <a:rPr lang="en-US" dirty="0">
                <a:latin typeface="Times New Roman" panose="02020603050405020304" pitchFamily="18" charset="0"/>
                <a:cs typeface="Times New Roman" panose="02020603050405020304" pitchFamily="18" charset="0"/>
              </a:rPr>
              <a:t> and </a:t>
            </a:r>
            <a:r>
              <a:rPr lang="en-US" b="1" dirty="0">
                <a:latin typeface="Times New Roman" panose="02020603050405020304" pitchFamily="18" charset="0"/>
                <a:cs typeface="Times New Roman" panose="02020603050405020304" pitchFamily="18" charset="0"/>
              </a:rPr>
              <a:t>estimated trekking time</a:t>
            </a:r>
            <a:r>
              <a:rPr lang="en-US" dirty="0">
                <a:latin typeface="Times New Roman" panose="02020603050405020304" pitchFamily="18" charset="0"/>
                <a:cs typeface="Times New Roman" panose="02020603050405020304" pitchFamily="18" charset="0"/>
              </a:rPr>
              <a:t>, for user-selected paths.</a:t>
            </a:r>
          </a:p>
          <a:p>
            <a:pPr marL="0" indent="0">
              <a:buNone/>
            </a:pPr>
            <a:r>
              <a:rPr lang="en-US" b="1" dirty="0">
                <a:latin typeface="Times New Roman" panose="02020603050405020304" pitchFamily="18" charset="0"/>
                <a:cs typeface="Times New Roman" panose="02020603050405020304" pitchFamily="18" charset="0"/>
              </a:rPr>
              <a:t>7. Customizable Trekking and Long Drive Modes</a:t>
            </a:r>
          </a:p>
          <a:p>
            <a:pPr marL="0" indent="0">
              <a:buNone/>
            </a:pPr>
            <a:r>
              <a:rPr lang="en-US" dirty="0">
                <a:latin typeface="Times New Roman" panose="02020603050405020304" pitchFamily="18" charset="0"/>
                <a:cs typeface="Times New Roman" panose="02020603050405020304" pitchFamily="18" charset="0"/>
              </a:rPr>
              <a:t>Implemented a </a:t>
            </a:r>
            <a:r>
              <a:rPr lang="en-US" b="1" dirty="0">
                <a:latin typeface="Times New Roman" panose="02020603050405020304" pitchFamily="18" charset="0"/>
                <a:cs typeface="Times New Roman" panose="02020603050405020304" pitchFamily="18" charset="0"/>
              </a:rPr>
              <a:t>trekking mode</a:t>
            </a:r>
            <a:r>
              <a:rPr lang="en-US" dirty="0">
                <a:latin typeface="Times New Roman" panose="02020603050405020304" pitchFamily="18" charset="0"/>
                <a:cs typeface="Times New Roman" panose="02020603050405020304" pitchFamily="18" charset="0"/>
              </a:rPr>
              <a:t> with support for adding multiple trekking markers and calculating cumulative distances.</a:t>
            </a:r>
          </a:p>
          <a:p>
            <a:pPr marL="0" indent="0">
              <a:buNone/>
            </a:pPr>
            <a:r>
              <a:rPr lang="en-US" dirty="0">
                <a:latin typeface="Times New Roman" panose="02020603050405020304" pitchFamily="18" charset="0"/>
                <a:cs typeface="Times New Roman" panose="02020603050405020304" pitchFamily="18" charset="0"/>
              </a:rPr>
              <a:t>Developed a </a:t>
            </a:r>
            <a:r>
              <a:rPr lang="en-US" b="1" dirty="0">
                <a:latin typeface="Times New Roman" panose="02020603050405020304" pitchFamily="18" charset="0"/>
                <a:cs typeface="Times New Roman" panose="02020603050405020304" pitchFamily="18" charset="0"/>
              </a:rPr>
              <a:t>long drive mode</a:t>
            </a:r>
            <a:r>
              <a:rPr lang="en-US" dirty="0">
                <a:latin typeface="Times New Roman" panose="02020603050405020304" pitchFamily="18" charset="0"/>
                <a:cs typeface="Times New Roman" panose="02020603050405020304" pitchFamily="18" charset="0"/>
              </a:rPr>
              <a:t> for generating scenic routes and evaluating round-trip paths.</a:t>
            </a:r>
          </a:p>
          <a:p>
            <a:pPr marL="0" indent="0">
              <a:buNone/>
            </a:pPr>
            <a:r>
              <a:rPr lang="en-US" b="1" dirty="0">
                <a:latin typeface="Times New Roman" panose="02020603050405020304" pitchFamily="18" charset="0"/>
                <a:cs typeface="Times New Roman" panose="02020603050405020304" pitchFamily="18" charset="0"/>
              </a:rPr>
              <a:t>8. Map Interaction Enhancements</a:t>
            </a:r>
          </a:p>
          <a:p>
            <a:pPr marL="0" indent="0">
              <a:buNone/>
            </a:pPr>
            <a:r>
              <a:rPr lang="en-US" dirty="0">
                <a:latin typeface="Times New Roman" panose="02020603050405020304" pitchFamily="18" charset="0"/>
                <a:cs typeface="Times New Roman" panose="02020603050405020304" pitchFamily="18" charset="0"/>
              </a:rPr>
              <a:t>Allowed users to interact with the map for:</a:t>
            </a:r>
          </a:p>
          <a:p>
            <a:pPr marL="457200" lvl="1" indent="0">
              <a:buNone/>
            </a:pPr>
            <a:r>
              <a:rPr lang="en-US" dirty="0">
                <a:latin typeface="Times New Roman" panose="02020603050405020304" pitchFamily="18" charset="0"/>
                <a:cs typeface="Times New Roman" panose="02020603050405020304" pitchFamily="18" charset="0"/>
              </a:rPr>
              <a:t>Adding </a:t>
            </a:r>
            <a:r>
              <a:rPr lang="en-US" b="1" dirty="0">
                <a:latin typeface="Times New Roman" panose="02020603050405020304" pitchFamily="18" charset="0"/>
                <a:cs typeface="Times New Roman" panose="02020603050405020304" pitchFamily="18" charset="0"/>
              </a:rPr>
              <a:t>custom control points</a:t>
            </a:r>
            <a:r>
              <a:rPr lang="en-US" dirty="0">
                <a:latin typeface="Times New Roman" panose="02020603050405020304" pitchFamily="18" charset="0"/>
                <a:cs typeface="Times New Roman" panose="02020603050405020304" pitchFamily="18" charset="0"/>
              </a:rPr>
              <a:t> by clicking.</a:t>
            </a:r>
          </a:p>
          <a:p>
            <a:pPr marL="457200" lvl="1" indent="0">
              <a:buNone/>
            </a:pPr>
            <a:r>
              <a:rPr lang="en-US" dirty="0">
                <a:latin typeface="Times New Roman" panose="02020603050405020304" pitchFamily="18" charset="0"/>
                <a:cs typeface="Times New Roman" panose="02020603050405020304" pitchFamily="18" charset="0"/>
              </a:rPr>
              <a:t>Viewing </a:t>
            </a:r>
            <a:r>
              <a:rPr lang="en-US" b="1" dirty="0">
                <a:latin typeface="Times New Roman" panose="02020603050405020304" pitchFamily="18" charset="0"/>
                <a:cs typeface="Times New Roman" panose="02020603050405020304" pitchFamily="18" charset="0"/>
              </a:rPr>
              <a:t>landmarks and nearby places</a:t>
            </a:r>
            <a:r>
              <a:rPr lang="en-US" dirty="0">
                <a:latin typeface="Times New Roman" panose="02020603050405020304" pitchFamily="18" charset="0"/>
                <a:cs typeface="Times New Roman" panose="02020603050405020304" pitchFamily="18" charset="0"/>
              </a:rPr>
              <a:t> dynamically based on the chosen path.</a:t>
            </a:r>
          </a:p>
          <a:p>
            <a:pPr marL="0" indent="0">
              <a:buNone/>
            </a:pPr>
            <a:r>
              <a:rPr lang="en-US" b="1" dirty="0">
                <a:latin typeface="Times New Roman" panose="02020603050405020304" pitchFamily="18" charset="0"/>
                <a:cs typeface="Times New Roman" panose="02020603050405020304" pitchFamily="18" charset="0"/>
              </a:rPr>
              <a:t>9. Report Generation</a:t>
            </a:r>
          </a:p>
          <a:p>
            <a:pPr marL="0" indent="0">
              <a:buNone/>
            </a:pPr>
            <a:r>
              <a:rPr lang="en-US" dirty="0">
                <a:latin typeface="Times New Roman" panose="02020603050405020304" pitchFamily="18" charset="0"/>
                <a:cs typeface="Times New Roman" panose="02020603050405020304" pitchFamily="18" charset="0"/>
              </a:rPr>
              <a:t>Automated generation of a </a:t>
            </a:r>
            <a:r>
              <a:rPr lang="en-US" b="1" dirty="0">
                <a:latin typeface="Times New Roman" panose="02020603050405020304" pitchFamily="18" charset="0"/>
                <a:cs typeface="Times New Roman" panose="02020603050405020304" pitchFamily="18" charset="0"/>
              </a:rPr>
              <a:t>detailed PDF report</a:t>
            </a:r>
            <a:r>
              <a:rPr lang="en-US" dirty="0">
                <a:latin typeface="Times New Roman" panose="02020603050405020304" pitchFamily="18" charset="0"/>
                <a:cs typeface="Times New Roman" panose="02020603050405020304" pitchFamily="18" charset="0"/>
              </a:rPr>
              <a:t> with:</a:t>
            </a:r>
          </a:p>
          <a:p>
            <a:pPr marL="457200" lvl="1" indent="0">
              <a:buNone/>
            </a:pPr>
            <a:r>
              <a:rPr lang="en-US" dirty="0">
                <a:latin typeface="Times New Roman" panose="02020603050405020304" pitchFamily="18" charset="0"/>
                <a:cs typeface="Times New Roman" panose="02020603050405020304" pitchFamily="18" charset="0"/>
              </a:rPr>
              <a:t>Route statistics, cost, and time estimations.</a:t>
            </a:r>
          </a:p>
          <a:p>
            <a:pPr marL="457200" lvl="1" indent="0">
              <a:buNone/>
            </a:pPr>
            <a:r>
              <a:rPr lang="en-US" dirty="0">
                <a:latin typeface="Times New Roman" panose="02020603050405020304" pitchFamily="18" charset="0"/>
                <a:cs typeface="Times New Roman" panose="02020603050405020304" pitchFamily="18" charset="0"/>
              </a:rPr>
              <a:t>Impact analysis and recommendations for sustainable road construction.</a:t>
            </a:r>
          </a:p>
          <a:p>
            <a:pPr marL="457200" lvl="1" indent="0">
              <a:buNone/>
            </a:pPr>
            <a:r>
              <a:rPr lang="en-US" dirty="0">
                <a:latin typeface="Times New Roman" panose="02020603050405020304" pitchFamily="18" charset="0"/>
                <a:cs typeface="Times New Roman" panose="02020603050405020304" pitchFamily="18" charset="0"/>
              </a:rPr>
              <a:t>Screenshot of the proposed route map.</a:t>
            </a:r>
          </a:p>
          <a:p>
            <a:pPr marL="0" indent="0">
              <a:buNone/>
            </a:pPr>
            <a:r>
              <a:rPr lang="en-US" b="1" dirty="0">
                <a:latin typeface="Times New Roman" panose="02020603050405020304" pitchFamily="18" charset="0"/>
                <a:cs typeface="Times New Roman" panose="02020603050405020304" pitchFamily="18" charset="0"/>
              </a:rPr>
              <a:t>10. Modular and Extendable Codebase</a:t>
            </a:r>
          </a:p>
          <a:p>
            <a:pPr marL="0" indent="0">
              <a:buNone/>
            </a:pPr>
            <a:r>
              <a:rPr lang="en-US" dirty="0">
                <a:latin typeface="Times New Roman" panose="02020603050405020304" pitchFamily="18" charset="0"/>
                <a:cs typeface="Times New Roman" panose="02020603050405020304" pitchFamily="18" charset="0"/>
              </a:rPr>
              <a:t>Designed a </a:t>
            </a:r>
            <a:r>
              <a:rPr lang="en-US" b="1" dirty="0">
                <a:latin typeface="Times New Roman" panose="02020603050405020304" pitchFamily="18" charset="0"/>
                <a:cs typeface="Times New Roman" panose="02020603050405020304" pitchFamily="18" charset="0"/>
              </a:rPr>
              <a:t>modular graph class</a:t>
            </a:r>
            <a:r>
              <a:rPr lang="en-US" dirty="0">
                <a:latin typeface="Times New Roman" panose="02020603050405020304" pitchFamily="18" charset="0"/>
                <a:cs typeface="Times New Roman" panose="02020603050405020304" pitchFamily="18" charset="0"/>
              </a:rPr>
              <a:t> to handle dynamic graph creation and shortest path calculations.</a:t>
            </a:r>
          </a:p>
          <a:p>
            <a:pPr marL="0" indent="0">
              <a:buNone/>
            </a:pPr>
            <a:r>
              <a:rPr lang="en-US" dirty="0">
                <a:latin typeface="Times New Roman" panose="02020603050405020304" pitchFamily="18" charset="0"/>
                <a:cs typeface="Times New Roman" panose="02020603050405020304" pitchFamily="18" charset="0"/>
              </a:rPr>
              <a:t>Created reusable functions for adding, removing, and updating markers, making the project extensible for future features.</a:t>
            </a:r>
          </a:p>
          <a:p>
            <a:pPr marL="457200" lvl="1"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5187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FAC31-5BD3-8E50-021F-B3266AA6633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Scope for Future Refinements</a:t>
            </a:r>
          </a:p>
        </p:txBody>
      </p:sp>
      <p:sp>
        <p:nvSpPr>
          <p:cNvPr id="4" name="Content Placeholder 3">
            <a:extLst>
              <a:ext uri="{FF2B5EF4-FFF2-40B4-BE49-F238E27FC236}">
                <a16:creationId xmlns:a16="http://schemas.microsoft.com/office/drawing/2014/main" id="{C78FCEE5-16A6-E892-A416-ABE6E4974E7C}"/>
              </a:ext>
            </a:extLst>
          </p:cNvPr>
          <p:cNvSpPr>
            <a:spLocks noGrp="1"/>
          </p:cNvSpPr>
          <p:nvPr>
            <p:ph idx="1"/>
          </p:nvPr>
        </p:nvSpPr>
        <p:spPr>
          <a:xfrm>
            <a:off x="609600" y="1752601"/>
            <a:ext cx="10972800" cy="4525963"/>
          </a:xfrm>
        </p:spPr>
        <p:txBody>
          <a:bodyPr>
            <a:normAutofit/>
          </a:bodyPr>
          <a:lstStyle/>
          <a:p>
            <a:pPr marL="0" indent="0">
              <a:buNone/>
            </a:pPr>
            <a:r>
              <a:rPr lang="en-IN" sz="2800" b="1" dirty="0">
                <a:latin typeface="Times New Roman" panose="02020603050405020304" pitchFamily="18" charset="0"/>
                <a:cs typeface="Times New Roman" panose="02020603050405020304" pitchFamily="18" charset="0"/>
              </a:rPr>
              <a:t>Yet to implement Objectives:</a:t>
            </a:r>
          </a:p>
          <a:p>
            <a:r>
              <a:rPr lang="en-IN" sz="2300" dirty="0">
                <a:latin typeface="Times New Roman" panose="02020603050405020304" pitchFamily="18" charset="0"/>
                <a:cs typeface="Times New Roman" panose="02020603050405020304" pitchFamily="18" charset="0"/>
              </a:rPr>
              <a:t>Improvising the algorithm associated with deviation for the roadway.</a:t>
            </a:r>
          </a:p>
          <a:p>
            <a:r>
              <a:rPr lang="en-IN" sz="2300" dirty="0">
                <a:latin typeface="Times New Roman" panose="02020603050405020304" pitchFamily="18" charset="0"/>
                <a:cs typeface="Times New Roman" panose="02020603050405020304" pitchFamily="18" charset="0"/>
              </a:rPr>
              <a:t>Adding features like heatmaps, 3d integration etc.</a:t>
            </a:r>
          </a:p>
          <a:p>
            <a:r>
              <a:rPr lang="en-IN" sz="2300" dirty="0">
                <a:latin typeface="Times New Roman" panose="02020603050405020304" pitchFamily="18" charset="0"/>
                <a:cs typeface="Times New Roman" panose="02020603050405020304" pitchFamily="18" charset="0"/>
              </a:rPr>
              <a:t>Options to upload custom city-wide maps, to be able to work with various formats like .tiff, .bmp, .</a:t>
            </a:r>
            <a:r>
              <a:rPr lang="en-IN" sz="2300" dirty="0" err="1">
                <a:latin typeface="Times New Roman" panose="02020603050405020304" pitchFamily="18" charset="0"/>
                <a:cs typeface="Times New Roman" panose="02020603050405020304" pitchFamily="18" charset="0"/>
              </a:rPr>
              <a:t>shp</a:t>
            </a:r>
            <a:r>
              <a:rPr lang="en-IN" sz="2300" dirty="0">
                <a:latin typeface="Times New Roman" panose="02020603050405020304" pitchFamily="18" charset="0"/>
                <a:cs typeface="Times New Roman" panose="02020603050405020304" pitchFamily="18" charset="0"/>
              </a:rPr>
              <a:t>, </a:t>
            </a:r>
            <a:r>
              <a:rPr lang="en-IN" sz="2300" dirty="0" err="1">
                <a:latin typeface="Times New Roman" panose="02020603050405020304" pitchFamily="18" charset="0"/>
                <a:cs typeface="Times New Roman" panose="02020603050405020304" pitchFamily="18" charset="0"/>
              </a:rPr>
              <a:t>geojson</a:t>
            </a:r>
            <a:r>
              <a:rPr lang="en-IN" sz="2300" dirty="0">
                <a:latin typeface="Times New Roman" panose="02020603050405020304" pitchFamily="18" charset="0"/>
                <a:cs typeface="Times New Roman" panose="02020603050405020304" pitchFamily="18" charset="0"/>
              </a:rPr>
              <a:t> and other raster and vector formats.</a:t>
            </a:r>
            <a:endParaRPr lang="en-US" sz="2300" dirty="0">
              <a:latin typeface="Times New Roman" panose="02020603050405020304" pitchFamily="18" charset="0"/>
              <a:cs typeface="Times New Roman" panose="02020603050405020304" pitchFamily="18" charset="0"/>
            </a:endParaRPr>
          </a:p>
          <a:p>
            <a:r>
              <a:rPr lang="en-US" sz="2300" dirty="0">
                <a:latin typeface="Times New Roman" panose="02020603050405020304" pitchFamily="18" charset="0"/>
                <a:cs typeface="Times New Roman" panose="02020603050405020304" pitchFamily="18" charset="0"/>
              </a:rPr>
              <a:t>Report generation mentioning details like cities selected, selected route, cost estimation, impact etc.</a:t>
            </a:r>
          </a:p>
          <a:p>
            <a:r>
              <a:rPr lang="en-US" sz="2300" dirty="0">
                <a:latin typeface="Times New Roman" panose="02020603050405020304" pitchFamily="18" charset="0"/>
                <a:cs typeface="Times New Roman" panose="02020603050405020304" pitchFamily="18" charset="0"/>
              </a:rPr>
              <a:t>Adding educational features, that guide the user through the interface of application.</a:t>
            </a:r>
          </a:p>
          <a:p>
            <a:r>
              <a:rPr lang="en-US" sz="2300" dirty="0">
                <a:latin typeface="Times New Roman" panose="02020603050405020304" pitchFamily="18" charset="0"/>
                <a:cs typeface="Times New Roman" panose="02020603050405020304" pitchFamily="18" charset="0"/>
              </a:rPr>
              <a:t>Integrate Elevation and other factors like community dynamics, Historical Data Analysis, job opportunities etc. for a more comprehensive view of the application.</a:t>
            </a:r>
          </a:p>
        </p:txBody>
      </p:sp>
    </p:spTree>
    <p:extLst>
      <p:ext uri="{BB962C8B-B14F-4D97-AF65-F5344CB8AC3E}">
        <p14:creationId xmlns:p14="http://schemas.microsoft.com/office/powerpoint/2010/main" val="19070200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325360"/>
            <a:ext cx="10972440" cy="1142640"/>
          </a:xfrm>
          <a:prstGeom prst="rect">
            <a:avLst/>
          </a:prstGeom>
          <a:noFill/>
          <a:ln>
            <a:noFill/>
          </a:ln>
        </p:spPr>
        <p:txBody>
          <a:bodyPr lIns="90000" tIns="45000" rIns="90000" bIns="45000">
            <a:noAutofit/>
          </a:bodyPr>
          <a:lstStyle/>
          <a:p>
            <a:pPr algn="ctr"/>
            <a:r>
              <a:rPr lang="en-US" sz="4000" dirty="0"/>
              <a:t>References</a:t>
            </a:r>
            <a:endParaRPr lang="en-US" sz="4000" b="0" strike="noStrike" spc="-1" dirty="0">
              <a:solidFill>
                <a:srgbClr val="000000"/>
              </a:solidFill>
              <a:latin typeface="Calibri"/>
            </a:endParaRPr>
          </a:p>
        </p:txBody>
      </p:sp>
      <p:sp>
        <p:nvSpPr>
          <p:cNvPr id="4" name="TextShape 2"/>
          <p:cNvSpPr txBox="1"/>
          <p:nvPr/>
        </p:nvSpPr>
        <p:spPr>
          <a:xfrm>
            <a:off x="549000" y="1656800"/>
            <a:ext cx="10972440" cy="4525560"/>
          </a:xfrm>
          <a:prstGeom prst="rect">
            <a:avLst/>
          </a:prstGeom>
          <a:noFill/>
          <a:ln>
            <a:noFill/>
          </a:ln>
        </p:spPr>
        <p:txBody>
          <a:bodyPr lIns="90000" tIns="45000" rIns="90000" bIns="45000">
            <a:noAutofit/>
          </a:bodyPr>
          <a:lstStyle/>
          <a:p>
            <a:pPr marL="285750" indent="-285750" algn="just">
              <a:spcBef>
                <a:spcPts val="638"/>
              </a:spcBef>
              <a:spcAft>
                <a:spcPts val="1417"/>
              </a:spcAft>
              <a:buFont typeface="Arial" panose="020B0604020202020204" pitchFamily="34" charset="0"/>
              <a:buChar char="•"/>
            </a:pPr>
            <a:r>
              <a:rPr lang="en-US" sz="1800" b="0" strike="noStrike" spc="-1" dirty="0">
                <a:solidFill>
                  <a:srgbClr val="000000"/>
                </a:solidFill>
                <a:latin typeface="Calibri"/>
                <a:hlinkClick r:id="rId2"/>
              </a:rPr>
              <a:t>https://docs.mapbox.com/help/glossary/mapbox-js/</a:t>
            </a:r>
            <a:endParaRPr lang="en-US" sz="1800" b="0" strike="noStrike" spc="-1" dirty="0">
              <a:solidFill>
                <a:srgbClr val="000000"/>
              </a:solidFill>
              <a:latin typeface="Calibri"/>
            </a:endParaRPr>
          </a:p>
          <a:p>
            <a:pPr marL="285750" indent="-285750" algn="just">
              <a:spcBef>
                <a:spcPts val="638"/>
              </a:spcBef>
              <a:spcAft>
                <a:spcPts val="1417"/>
              </a:spcAft>
              <a:buFont typeface="Arial" panose="020B0604020202020204" pitchFamily="34" charset="0"/>
              <a:buChar char="•"/>
            </a:pPr>
            <a:r>
              <a:rPr lang="en-US" sz="1800" b="0" strike="noStrike" spc="-1" dirty="0">
                <a:solidFill>
                  <a:srgbClr val="000000"/>
                </a:solidFill>
                <a:latin typeface="Calibri"/>
                <a:hlinkClick r:id="rId3"/>
              </a:rPr>
              <a:t>Google Maps Platform. (n.d.). Google Maps API Documentation</a:t>
            </a:r>
            <a:r>
              <a:rPr lang="en-US" sz="1800" b="0" strike="noStrike" spc="-1" dirty="0">
                <a:solidFill>
                  <a:srgbClr val="000000"/>
                </a:solidFill>
                <a:latin typeface="Calibri"/>
              </a:rPr>
              <a:t>.</a:t>
            </a:r>
          </a:p>
          <a:p>
            <a:pPr marL="285750" indent="-285750" algn="just">
              <a:spcBef>
                <a:spcPts val="638"/>
              </a:spcBef>
              <a:spcAft>
                <a:spcPts val="1417"/>
              </a:spcAft>
              <a:buFont typeface="Arial" panose="020B0604020202020204" pitchFamily="34" charset="0"/>
              <a:buChar char="•"/>
            </a:pPr>
            <a:r>
              <a:rPr lang="en-US" sz="1800" b="0" strike="noStrike" spc="-1" dirty="0">
                <a:solidFill>
                  <a:srgbClr val="000000"/>
                </a:solidFill>
                <a:latin typeface="Calibri"/>
                <a:hlinkClick r:id="rId4"/>
              </a:rPr>
              <a:t>Project Management Institute. (2017). A Guide to the Project Management Body of Knowledge (PMBOK Guide) (6th ed.).</a:t>
            </a:r>
            <a:endParaRPr lang="en-US" sz="1800" b="0" strike="noStrike" spc="-1" dirty="0">
              <a:solidFill>
                <a:srgbClr val="000000"/>
              </a:solidFill>
              <a:latin typeface="Calibri"/>
            </a:endParaRPr>
          </a:p>
          <a:p>
            <a:pPr marL="285750" indent="-285750" algn="just">
              <a:spcBef>
                <a:spcPts val="638"/>
              </a:spcBef>
              <a:spcAft>
                <a:spcPts val="1417"/>
              </a:spcAft>
              <a:buFont typeface="Arial" panose="020B0604020202020204" pitchFamily="34" charset="0"/>
              <a:buChar char="•"/>
            </a:pPr>
            <a:r>
              <a:rPr lang="fr-FR" sz="1800" b="0" strike="noStrike" spc="-1" dirty="0">
                <a:solidFill>
                  <a:srgbClr val="000000"/>
                </a:solidFill>
                <a:latin typeface="Calibri"/>
                <a:hlinkClick r:id="rId5"/>
              </a:rPr>
              <a:t>https://www.youtube.com/watch?v=J7eyI1ClDOA</a:t>
            </a:r>
            <a:endParaRPr lang="fr-FR" sz="1800" b="0" strike="noStrike" spc="-1" dirty="0">
              <a:solidFill>
                <a:srgbClr val="000000"/>
              </a:solidFill>
              <a:latin typeface="Calibri"/>
            </a:endParaRPr>
          </a:p>
          <a:p>
            <a:pPr marL="285750" indent="-285750" algn="just">
              <a:spcBef>
                <a:spcPts val="638"/>
              </a:spcBef>
              <a:spcAft>
                <a:spcPts val="1417"/>
              </a:spcAft>
              <a:buFont typeface="Arial" panose="020B0604020202020204" pitchFamily="34" charset="0"/>
              <a:buChar char="•"/>
            </a:pPr>
            <a:r>
              <a:rPr lang="fr-FR" sz="1800" b="0" strike="noStrike" spc="-1" dirty="0">
                <a:solidFill>
                  <a:srgbClr val="000000"/>
                </a:solidFill>
                <a:latin typeface="Calibri"/>
                <a:hlinkClick r:id="rId6"/>
              </a:rPr>
              <a:t>https://www.iirs.gov.in/iirs/sites/default/files/pdf/2023/Overview_of_Remote_Sensing_and_GIS_Applications_E-Book.pdf</a:t>
            </a:r>
            <a:endParaRPr lang="fr-FR" sz="1800" b="0" strike="noStrike" spc="-1" dirty="0">
              <a:solidFill>
                <a:srgbClr val="000000"/>
              </a:solidFill>
              <a:latin typeface="Calibri"/>
            </a:endParaRPr>
          </a:p>
          <a:p>
            <a:pPr marL="285750" indent="-285750" algn="just">
              <a:spcBef>
                <a:spcPts val="638"/>
              </a:spcBef>
              <a:spcAft>
                <a:spcPts val="1417"/>
              </a:spcAft>
              <a:buFont typeface="Arial" panose="020B0604020202020204" pitchFamily="34" charset="0"/>
              <a:buChar char="•"/>
            </a:pPr>
            <a:r>
              <a:rPr lang="fr-FR" sz="1800" b="0" strike="noStrike" spc="-1" dirty="0">
                <a:solidFill>
                  <a:srgbClr val="000000"/>
                </a:solidFill>
                <a:latin typeface="Calibri"/>
                <a:hlinkClick r:id="rId7"/>
              </a:rPr>
              <a:t>https://www.sciencedirect.com/journal/isprs-journal-of-photogrammetry-and-remote-sensing</a:t>
            </a:r>
            <a:endParaRPr lang="en-US" sz="1800" b="0" strike="noStrike" spc="-1" dirty="0">
              <a:solidFill>
                <a:srgbClr val="000000"/>
              </a:solidFill>
              <a:latin typeface="Calibri"/>
            </a:endParaRPr>
          </a:p>
          <a:p>
            <a:pPr marL="285750" indent="-285750" algn="just">
              <a:spcBef>
                <a:spcPts val="638"/>
              </a:spcBef>
              <a:spcAft>
                <a:spcPts val="1417"/>
              </a:spcAft>
              <a:buFont typeface="Arial" panose="020B0604020202020204" pitchFamily="34" charset="0"/>
              <a:buChar char="•"/>
            </a:pPr>
            <a:endParaRPr lang="en-US" sz="1800" b="0" strike="noStrike" spc="-1" dirty="0">
              <a:solidFill>
                <a:srgbClr val="000000"/>
              </a:solidFill>
              <a:latin typeface="Calibri"/>
            </a:endParaRPr>
          </a:p>
        </p:txBody>
      </p:sp>
    </p:spTree>
    <p:extLst>
      <p:ext uri="{BB962C8B-B14F-4D97-AF65-F5344CB8AC3E}">
        <p14:creationId xmlns:p14="http://schemas.microsoft.com/office/powerpoint/2010/main" val="24690670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3120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7523" y="2244779"/>
            <a:ext cx="10355282" cy="564910"/>
          </a:xfrm>
        </p:spPr>
        <p:txBody>
          <a:bodyPr>
            <a:normAutofit fontScale="90000"/>
          </a:bodyPr>
          <a:lstStyle/>
          <a:p>
            <a:r>
              <a:rPr lang="en-US" sz="3200" b="1" i="0" strike="noStrike" dirty="0">
                <a:solidFill>
                  <a:srgbClr val="000000"/>
                </a:solidFill>
                <a:effectLst/>
                <a:latin typeface="Times New Roman" panose="02020603050405020304" pitchFamily="18" charset="0"/>
              </a:rPr>
              <a:t>Pathfinder AI</a:t>
            </a:r>
            <a:br>
              <a:rPr lang="en-US" sz="3200" b="1" i="0" strike="noStrike" dirty="0">
                <a:solidFill>
                  <a:srgbClr val="000000"/>
                </a:solidFill>
                <a:effectLst/>
                <a:latin typeface="Times New Roman" panose="02020603050405020304" pitchFamily="18" charset="0"/>
              </a:rPr>
            </a:br>
            <a:r>
              <a:rPr lang="en-US" sz="3200" i="0" strike="noStrike" dirty="0">
                <a:solidFill>
                  <a:srgbClr val="000000"/>
                </a:solidFill>
                <a:effectLst/>
                <a:latin typeface="Times New Roman" panose="02020603050405020304" pitchFamily="18" charset="0"/>
              </a:rPr>
              <a:t>(Implementing path finding algorithms for route planning)</a:t>
            </a:r>
            <a:endParaRPr lang="en-IN" sz="5400" dirty="0"/>
          </a:p>
        </p:txBody>
      </p:sp>
      <p:sp>
        <p:nvSpPr>
          <p:cNvPr id="5" name="CustomShape 3"/>
          <p:cNvSpPr/>
          <p:nvPr/>
        </p:nvSpPr>
        <p:spPr>
          <a:xfrm>
            <a:off x="9061784" y="4466541"/>
            <a:ext cx="2857387" cy="644877"/>
          </a:xfrm>
          <a:prstGeom prst="rect">
            <a:avLst/>
          </a:prstGeom>
          <a:noFill/>
          <a:ln>
            <a:solidFill>
              <a:schemeClr val="tx1"/>
            </a:solidFill>
          </a:ln>
        </p:spPr>
        <p:style>
          <a:lnRef idx="0">
            <a:scrgbClr r="0" g="0" b="0"/>
          </a:lnRef>
          <a:fillRef idx="0">
            <a:scrgbClr r="0" g="0" b="0"/>
          </a:fillRef>
          <a:effectRef idx="0">
            <a:scrgbClr r="0" g="0" b="0"/>
          </a:effectRef>
          <a:fontRef idx="minor"/>
        </p:style>
        <p:txBody>
          <a:bodyPr wrap="square" lIns="90000" tIns="45000" rIns="90000" bIns="45000">
            <a:spAutoFit/>
          </a:bodyPr>
          <a:lstStyle/>
          <a:p>
            <a:r>
              <a:rPr lang="en-US" sz="1800" b="1" spc="-1" dirty="0">
                <a:solidFill>
                  <a:srgbClr val="000000"/>
                </a:solidFill>
                <a:latin typeface="Times New Roman"/>
              </a:rPr>
              <a:t>Mentored By:</a:t>
            </a:r>
            <a:br>
              <a:rPr lang="en-US" sz="1800" b="1" spc="-1" dirty="0">
                <a:solidFill>
                  <a:srgbClr val="000000"/>
                </a:solidFill>
                <a:latin typeface="Times New Roman"/>
              </a:rPr>
            </a:br>
            <a:r>
              <a:rPr lang="en-US" sz="1800" b="1" spc="-1" dirty="0">
                <a:solidFill>
                  <a:srgbClr val="000000"/>
                </a:solidFill>
                <a:latin typeface="Times New Roman"/>
              </a:rPr>
              <a:t>Dr. </a:t>
            </a:r>
            <a:r>
              <a:rPr lang="en-US" sz="1800" b="1" spc="-1" dirty="0" err="1">
                <a:solidFill>
                  <a:srgbClr val="000000"/>
                </a:solidFill>
                <a:latin typeface="Times New Roman"/>
              </a:rPr>
              <a:t>Panduranga</a:t>
            </a:r>
            <a:r>
              <a:rPr lang="en-US" sz="1800" b="1" spc="-1" dirty="0">
                <a:solidFill>
                  <a:srgbClr val="000000"/>
                </a:solidFill>
                <a:latin typeface="Times New Roman"/>
              </a:rPr>
              <a:t> </a:t>
            </a:r>
            <a:r>
              <a:rPr lang="en-US" sz="1800" b="1" spc="-1" dirty="0" err="1">
                <a:solidFill>
                  <a:srgbClr val="000000"/>
                </a:solidFill>
                <a:latin typeface="Times New Roman"/>
              </a:rPr>
              <a:t>Raviteja</a:t>
            </a:r>
            <a:endParaRPr lang="en-US" sz="1800" b="1" strike="noStrike" spc="-1" dirty="0">
              <a:solidFill>
                <a:srgbClr val="000000"/>
              </a:solidFill>
              <a:latin typeface="Times New Roman"/>
            </a:endParaRPr>
          </a:p>
        </p:txBody>
      </p:sp>
      <p:sp>
        <p:nvSpPr>
          <p:cNvPr id="6" name="Title 1"/>
          <p:cNvSpPr txBox="1">
            <a:spLocks/>
          </p:cNvSpPr>
          <p:nvPr/>
        </p:nvSpPr>
        <p:spPr>
          <a:xfrm>
            <a:off x="0" y="398917"/>
            <a:ext cx="12192000" cy="564910"/>
          </a:xfrm>
          <a:prstGeom prst="rect">
            <a:avLst/>
          </a:prstGeom>
        </p:spPr>
        <p:txBody>
          <a:bodyPr vert="horz" lIns="91438" tIns="45719" rIns="91438" bIns="45719" rtlCol="0" anchor="ctr">
            <a:normAutofit fontScale="90000" lnSpcReduction="10000"/>
          </a:bodyPr>
          <a:lstStyle/>
          <a:p>
            <a:pPr marL="0" marR="0" lvl="0" indent="0" algn="ctr" defTabSz="457189" rtl="0" eaLnBrk="1" fontAlgn="auto" latinLnBrk="0" hangingPunct="1">
              <a:lnSpc>
                <a:spcPct val="100000"/>
              </a:lnSpc>
              <a:spcBef>
                <a:spcPct val="0"/>
              </a:spcBef>
              <a:spcAft>
                <a:spcPts val="0"/>
              </a:spcAft>
              <a:buClrTx/>
              <a:buSzTx/>
              <a:buFontTx/>
              <a:buNone/>
              <a:tabLst/>
              <a:defRPr/>
            </a:pPr>
            <a:r>
              <a:rPr lang="en-GB" sz="3600" spc="-1" dirty="0">
                <a:solidFill>
                  <a:srgbClr val="000000"/>
                </a:solidFill>
                <a:latin typeface="Times New Roman" panose="02020603050405020304" pitchFamily="18" charset="0"/>
                <a:ea typeface="+mj-ea"/>
                <a:cs typeface="Times New Roman" panose="02020603050405020304" pitchFamily="18" charset="0"/>
              </a:rPr>
              <a:t>Minor Project Presentation</a:t>
            </a:r>
            <a:endParaRPr kumimoji="0" lang="en-GB" sz="3600" b="0" i="0" strike="noStrike" kern="1200" cap="none" spc="-1" normalizeH="0" baseline="0" noProof="0" dirty="0">
              <a:ln>
                <a:noFill/>
              </a:ln>
              <a:solidFill>
                <a:srgbClr val="000000"/>
              </a:solidFill>
              <a:effectLst/>
              <a:uLnTx/>
              <a:uFillTx/>
              <a:latin typeface="Times New Roman" panose="02020603050405020304" pitchFamily="18" charset="0"/>
              <a:ea typeface="+mj-ea"/>
              <a:cs typeface="Times New Roman" panose="02020603050405020304" pitchFamily="18" charset="0"/>
            </a:endParaRPr>
          </a:p>
        </p:txBody>
      </p:sp>
      <p:graphicFrame>
        <p:nvGraphicFramePr>
          <p:cNvPr id="3" name="Table 6">
            <a:extLst>
              <a:ext uri="{FF2B5EF4-FFF2-40B4-BE49-F238E27FC236}">
                <a16:creationId xmlns:a16="http://schemas.microsoft.com/office/drawing/2014/main" id="{6E3420ED-5553-6F3D-1E55-2F8E129E479B}"/>
              </a:ext>
            </a:extLst>
          </p:cNvPr>
          <p:cNvGraphicFramePr>
            <a:graphicFrameLocks noGrp="1"/>
          </p:cNvGraphicFramePr>
          <p:nvPr>
            <p:extLst>
              <p:ext uri="{D42A27DB-BD31-4B8C-83A1-F6EECF244321}">
                <p14:modId xmlns:p14="http://schemas.microsoft.com/office/powerpoint/2010/main" val="4281844089"/>
              </p:ext>
            </p:extLst>
          </p:nvPr>
        </p:nvGraphicFramePr>
        <p:xfrm>
          <a:off x="386531" y="4466541"/>
          <a:ext cx="7183251" cy="1920240"/>
        </p:xfrm>
        <a:graphic>
          <a:graphicData uri="http://schemas.openxmlformats.org/drawingml/2006/table">
            <a:tbl>
              <a:tblPr bandRow="1">
                <a:tableStyleId>{5940675A-B579-460E-94D1-54222C63F5DA}</a:tableStyleId>
              </a:tblPr>
              <a:tblGrid>
                <a:gridCol w="2394417">
                  <a:extLst>
                    <a:ext uri="{9D8B030D-6E8A-4147-A177-3AD203B41FA5}">
                      <a16:colId xmlns:a16="http://schemas.microsoft.com/office/drawing/2014/main" val="2617501323"/>
                    </a:ext>
                  </a:extLst>
                </a:gridCol>
                <a:gridCol w="2394417">
                  <a:extLst>
                    <a:ext uri="{9D8B030D-6E8A-4147-A177-3AD203B41FA5}">
                      <a16:colId xmlns:a16="http://schemas.microsoft.com/office/drawing/2014/main" val="3539603930"/>
                    </a:ext>
                  </a:extLst>
                </a:gridCol>
                <a:gridCol w="2394417">
                  <a:extLst>
                    <a:ext uri="{9D8B030D-6E8A-4147-A177-3AD203B41FA5}">
                      <a16:colId xmlns:a16="http://schemas.microsoft.com/office/drawing/2014/main" val="591860027"/>
                    </a:ext>
                  </a:extLst>
                </a:gridCol>
              </a:tblGrid>
              <a:tr h="0">
                <a:tc gridSpan="3">
                  <a:txBody>
                    <a:bodyPr/>
                    <a:lstStyle/>
                    <a:p>
                      <a:pPr algn="just"/>
                      <a:r>
                        <a:rPr lang="en-IN" sz="2000" b="1" dirty="0">
                          <a:latin typeface="Times New Roman" panose="02020603050405020304" pitchFamily="18" charset="0"/>
                          <a:cs typeface="Times New Roman" panose="02020603050405020304" pitchFamily="18" charset="0"/>
                        </a:rPr>
                        <a:t>Submitted By:</a:t>
                      </a:r>
                    </a:p>
                  </a:txBody>
                  <a:tcPr/>
                </a:tc>
                <a:tc hMerge="1">
                  <a:txBody>
                    <a:bodyPr/>
                    <a:lstStyle/>
                    <a:p>
                      <a:pPr algn="just"/>
                      <a:endParaRPr lang="en-IN" dirty="0">
                        <a:latin typeface="Times New Roman" panose="02020603050405020304" pitchFamily="18" charset="0"/>
                        <a:cs typeface="Times New Roman" panose="02020603050405020304" pitchFamily="18" charset="0"/>
                      </a:endParaRPr>
                    </a:p>
                  </a:txBody>
                  <a:tcPr/>
                </a:tc>
                <a:tc hMerge="1">
                  <a:txBody>
                    <a:bodyPr/>
                    <a:lstStyle/>
                    <a:p>
                      <a:pPr algn="just"/>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57757700"/>
                  </a:ext>
                </a:extLst>
              </a:tr>
              <a:tr h="321726">
                <a:tc>
                  <a:txBody>
                    <a:bodyPr/>
                    <a:lstStyle/>
                    <a:p>
                      <a:pPr marL="0" marR="0" lvl="0" indent="0" algn="just" defTabSz="457189" rtl="0" eaLnBrk="1" fontAlgn="auto" latinLnBrk="0" hangingPunct="1">
                        <a:lnSpc>
                          <a:spcPct val="100000"/>
                        </a:lnSpc>
                        <a:spcBef>
                          <a:spcPts val="0"/>
                        </a:spcBef>
                        <a:spcAft>
                          <a:spcPts val="0"/>
                        </a:spcAft>
                        <a:buClrTx/>
                        <a:buSzTx/>
                        <a:buFontTx/>
                        <a:buNone/>
                        <a:tabLst/>
                        <a:defRPr/>
                      </a:pPr>
                      <a:r>
                        <a:rPr lang="en-IN" dirty="0" err="1">
                          <a:latin typeface="Times New Roman" panose="02020603050405020304" pitchFamily="18" charset="0"/>
                          <a:cs typeface="Times New Roman" panose="02020603050405020304" pitchFamily="18" charset="0"/>
                        </a:rPr>
                        <a:t>Keertivallabh</a:t>
                      </a:r>
                      <a:r>
                        <a:rPr lang="en-IN" dirty="0">
                          <a:latin typeface="Times New Roman" panose="02020603050405020304" pitchFamily="18" charset="0"/>
                          <a:cs typeface="Times New Roman" panose="02020603050405020304" pitchFamily="18" charset="0"/>
                        </a:rPr>
                        <a:t> Sharma</a:t>
                      </a:r>
                    </a:p>
                  </a:txBody>
                  <a:tcPr/>
                </a:tc>
                <a:tc>
                  <a:txBody>
                    <a:bodyPr/>
                    <a:lstStyle/>
                    <a:p>
                      <a:pPr algn="just"/>
                      <a:r>
                        <a:rPr lang="en-IN" dirty="0">
                          <a:latin typeface="Times New Roman" panose="02020603050405020304" pitchFamily="18" charset="0"/>
                          <a:cs typeface="Times New Roman" panose="02020603050405020304" pitchFamily="18" charset="0"/>
                        </a:rPr>
                        <a:t>R2142220539</a:t>
                      </a:r>
                    </a:p>
                  </a:txBody>
                  <a:tcPr/>
                </a:tc>
                <a:tc>
                  <a:txBody>
                    <a:bodyPr/>
                    <a:lstStyle/>
                    <a:p>
                      <a:pPr algn="just"/>
                      <a:r>
                        <a:rPr lang="en-IN" dirty="0" err="1">
                          <a:latin typeface="Times New Roman" panose="02020603050405020304" pitchFamily="18" charset="0"/>
                          <a:cs typeface="Times New Roman" panose="02020603050405020304" pitchFamily="18" charset="0"/>
                        </a:rPr>
                        <a:t>B.Tech</a:t>
                      </a:r>
                      <a:r>
                        <a:rPr lang="en-IN" dirty="0">
                          <a:latin typeface="Times New Roman" panose="02020603050405020304" pitchFamily="18" charset="0"/>
                          <a:cs typeface="Times New Roman" panose="02020603050405020304" pitchFamily="18" charset="0"/>
                        </a:rPr>
                        <a:t> CSE FSAI</a:t>
                      </a:r>
                    </a:p>
                  </a:txBody>
                  <a:tcPr/>
                </a:tc>
                <a:extLst>
                  <a:ext uri="{0D108BD9-81ED-4DB2-BD59-A6C34878D82A}">
                    <a16:rowId xmlns:a16="http://schemas.microsoft.com/office/drawing/2014/main" val="3151793783"/>
                  </a:ext>
                </a:extLst>
              </a:tr>
              <a:tr h="321726">
                <a:tc>
                  <a:txBody>
                    <a:bodyPr/>
                    <a:lstStyle/>
                    <a:p>
                      <a:pPr algn="just"/>
                      <a:r>
                        <a:rPr lang="en-IN" dirty="0" err="1">
                          <a:latin typeface="Times New Roman" panose="02020603050405020304" pitchFamily="18" charset="0"/>
                          <a:cs typeface="Times New Roman" panose="02020603050405020304" pitchFamily="18" charset="0"/>
                        </a:rPr>
                        <a:t>Jyotiraditya</a:t>
                      </a:r>
                      <a:r>
                        <a:rPr lang="en-IN" dirty="0">
                          <a:latin typeface="Times New Roman" panose="02020603050405020304" pitchFamily="18" charset="0"/>
                          <a:cs typeface="Times New Roman" panose="02020603050405020304" pitchFamily="18" charset="0"/>
                        </a:rPr>
                        <a:t> Singh</a:t>
                      </a:r>
                    </a:p>
                  </a:txBody>
                  <a:tcPr/>
                </a:tc>
                <a:tc>
                  <a:txBody>
                    <a:bodyPr/>
                    <a:lstStyle/>
                    <a:p>
                      <a:pPr algn="just"/>
                      <a:r>
                        <a:rPr lang="en-IN" dirty="0">
                          <a:latin typeface="Times New Roman" panose="02020603050405020304" pitchFamily="18" charset="0"/>
                          <a:cs typeface="Times New Roman" panose="02020603050405020304" pitchFamily="18" charset="0"/>
                        </a:rPr>
                        <a:t>R2142220530</a:t>
                      </a:r>
                    </a:p>
                  </a:txBody>
                  <a:tcPr/>
                </a:tc>
                <a:tc>
                  <a:txBody>
                    <a:bodyPr/>
                    <a:lstStyle/>
                    <a:p>
                      <a:pPr algn="just"/>
                      <a:r>
                        <a:rPr lang="en-IN" dirty="0" err="1">
                          <a:latin typeface="Times New Roman" panose="02020603050405020304" pitchFamily="18" charset="0"/>
                          <a:cs typeface="Times New Roman" panose="02020603050405020304" pitchFamily="18" charset="0"/>
                        </a:rPr>
                        <a:t>B.Tech</a:t>
                      </a:r>
                      <a:r>
                        <a:rPr lang="en-IN" dirty="0">
                          <a:latin typeface="Times New Roman" panose="02020603050405020304" pitchFamily="18" charset="0"/>
                          <a:cs typeface="Times New Roman" panose="02020603050405020304" pitchFamily="18" charset="0"/>
                        </a:rPr>
                        <a:t> CSE FSAI</a:t>
                      </a:r>
                    </a:p>
                  </a:txBody>
                  <a:tcPr/>
                </a:tc>
                <a:extLst>
                  <a:ext uri="{0D108BD9-81ED-4DB2-BD59-A6C34878D82A}">
                    <a16:rowId xmlns:a16="http://schemas.microsoft.com/office/drawing/2014/main" val="2619818880"/>
                  </a:ext>
                </a:extLst>
              </a:tr>
              <a:tr h="321726">
                <a:tc>
                  <a:txBody>
                    <a:bodyPr/>
                    <a:lstStyle/>
                    <a:p>
                      <a:pPr algn="just"/>
                      <a:r>
                        <a:rPr lang="en-IN" dirty="0" err="1">
                          <a:latin typeface="Times New Roman" panose="02020603050405020304" pitchFamily="18" charset="0"/>
                          <a:cs typeface="Times New Roman" panose="02020603050405020304" pitchFamily="18" charset="0"/>
                        </a:rPr>
                        <a:t>Shrey</a:t>
                      </a:r>
                      <a:r>
                        <a:rPr lang="en-IN" dirty="0">
                          <a:latin typeface="Times New Roman" panose="02020603050405020304" pitchFamily="18" charset="0"/>
                          <a:cs typeface="Times New Roman" panose="02020603050405020304" pitchFamily="18" charset="0"/>
                        </a:rPr>
                        <a:t> Sharma</a:t>
                      </a:r>
                    </a:p>
                  </a:txBody>
                  <a:tcPr/>
                </a:tc>
                <a:tc>
                  <a:txBody>
                    <a:bodyPr/>
                    <a:lstStyle/>
                    <a:p>
                      <a:pPr algn="just"/>
                      <a:r>
                        <a:rPr lang="en-IN" dirty="0">
                          <a:latin typeface="Times New Roman" panose="02020603050405020304" pitchFamily="18" charset="0"/>
                          <a:cs typeface="Times New Roman" panose="02020603050405020304" pitchFamily="18" charset="0"/>
                        </a:rPr>
                        <a:t>R2142220169	</a:t>
                      </a:r>
                    </a:p>
                  </a:txBody>
                  <a:tcPr/>
                </a:tc>
                <a:tc>
                  <a:txBody>
                    <a:bodyPr/>
                    <a:lstStyle/>
                    <a:p>
                      <a:pPr algn="just"/>
                      <a:r>
                        <a:rPr lang="en-IN" dirty="0" err="1">
                          <a:latin typeface="Times New Roman" panose="02020603050405020304" pitchFamily="18" charset="0"/>
                          <a:cs typeface="Times New Roman" panose="02020603050405020304" pitchFamily="18" charset="0"/>
                        </a:rPr>
                        <a:t>B.Tech</a:t>
                      </a:r>
                      <a:r>
                        <a:rPr lang="en-IN" dirty="0">
                          <a:latin typeface="Times New Roman" panose="02020603050405020304" pitchFamily="18" charset="0"/>
                          <a:cs typeface="Times New Roman" panose="02020603050405020304" pitchFamily="18" charset="0"/>
                        </a:rPr>
                        <a:t> CSE FSAI</a:t>
                      </a:r>
                    </a:p>
                  </a:txBody>
                  <a:tcPr/>
                </a:tc>
                <a:extLst>
                  <a:ext uri="{0D108BD9-81ED-4DB2-BD59-A6C34878D82A}">
                    <a16:rowId xmlns:a16="http://schemas.microsoft.com/office/drawing/2014/main" val="238788956"/>
                  </a:ext>
                </a:extLst>
              </a:tr>
              <a:tr h="321726">
                <a:tc>
                  <a:txBody>
                    <a:bodyPr/>
                    <a:lstStyle/>
                    <a:p>
                      <a:pPr algn="just"/>
                      <a:r>
                        <a:rPr lang="en-IN" dirty="0" err="1">
                          <a:latin typeface="Times New Roman" panose="02020603050405020304" pitchFamily="18" charset="0"/>
                          <a:cs typeface="Times New Roman" panose="02020603050405020304" pitchFamily="18" charset="0"/>
                        </a:rPr>
                        <a:t>Rishav</a:t>
                      </a:r>
                      <a:r>
                        <a:rPr lang="en-IN" dirty="0">
                          <a:latin typeface="Times New Roman" panose="02020603050405020304" pitchFamily="18" charset="0"/>
                          <a:cs typeface="Times New Roman" panose="02020603050405020304" pitchFamily="18" charset="0"/>
                        </a:rPr>
                        <a:t> Singh</a:t>
                      </a:r>
                    </a:p>
                  </a:txBody>
                  <a:tcPr/>
                </a:tc>
                <a:tc>
                  <a:txBody>
                    <a:bodyPr/>
                    <a:lstStyle/>
                    <a:p>
                      <a:pPr algn="just"/>
                      <a:r>
                        <a:rPr lang="en-IN" dirty="0">
                          <a:latin typeface="Times New Roman" panose="02020603050405020304" pitchFamily="18" charset="0"/>
                          <a:cs typeface="Times New Roman" panose="02020603050405020304" pitchFamily="18" charset="0"/>
                        </a:rPr>
                        <a:t>R2142220149</a:t>
                      </a:r>
                    </a:p>
                  </a:txBody>
                  <a:tcPr/>
                </a:tc>
                <a:tc>
                  <a:txBody>
                    <a:bodyPr/>
                    <a:lstStyle/>
                    <a:p>
                      <a:pPr algn="just"/>
                      <a:r>
                        <a:rPr lang="en-IN" dirty="0" err="1">
                          <a:latin typeface="Times New Roman" panose="02020603050405020304" pitchFamily="18" charset="0"/>
                          <a:cs typeface="Times New Roman" panose="02020603050405020304" pitchFamily="18" charset="0"/>
                        </a:rPr>
                        <a:t>B.Tech</a:t>
                      </a:r>
                      <a:r>
                        <a:rPr lang="en-IN" dirty="0">
                          <a:latin typeface="Times New Roman" panose="02020603050405020304" pitchFamily="18" charset="0"/>
                          <a:cs typeface="Times New Roman" panose="02020603050405020304" pitchFamily="18" charset="0"/>
                        </a:rPr>
                        <a:t> CSE FSAI</a:t>
                      </a:r>
                    </a:p>
                  </a:txBody>
                  <a:tcPr/>
                </a:tc>
                <a:extLst>
                  <a:ext uri="{0D108BD9-81ED-4DB2-BD59-A6C34878D82A}">
                    <a16:rowId xmlns:a16="http://schemas.microsoft.com/office/drawing/2014/main" val="2635403708"/>
                  </a:ext>
                </a:extLst>
              </a:tr>
            </a:tbl>
          </a:graphicData>
        </a:graphic>
      </p:graphicFrame>
    </p:spTree>
    <p:extLst>
      <p:ext uri="{BB962C8B-B14F-4D97-AF65-F5344CB8AC3E}">
        <p14:creationId xmlns:p14="http://schemas.microsoft.com/office/powerpoint/2010/main" val="1667663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355708"/>
            <a:ext cx="10972440" cy="1142640"/>
          </a:xfrm>
          <a:prstGeom prst="rect">
            <a:avLst/>
          </a:prstGeom>
          <a:noFill/>
          <a:ln>
            <a:noFill/>
          </a:ln>
        </p:spPr>
        <p:txBody>
          <a:bodyPr lIns="90000" tIns="45000" rIns="90000" bIns="45000">
            <a:noAutofit/>
          </a:bodyPr>
          <a:lstStyle/>
          <a:p>
            <a:pPr algn="ctr"/>
            <a:r>
              <a:rPr lang="en-US" sz="4000" u="sng" dirty="0">
                <a:latin typeface="Times New Roman" panose="02020603050405020304" pitchFamily="18" charset="0"/>
                <a:cs typeface="Times New Roman" panose="02020603050405020304" pitchFamily="18" charset="0"/>
              </a:rPr>
              <a:t>Abstract</a:t>
            </a:r>
            <a:endParaRPr lang="en-US" sz="4000" b="0" u="sng" strike="noStrike" spc="-1" dirty="0">
              <a:solidFill>
                <a:srgbClr val="000000"/>
              </a:solidFill>
              <a:latin typeface="Times New Roman" panose="02020603050405020304" pitchFamily="18" charset="0"/>
              <a:cs typeface="Times New Roman" panose="02020603050405020304" pitchFamily="18" charset="0"/>
            </a:endParaRPr>
          </a:p>
        </p:txBody>
      </p:sp>
      <p:sp>
        <p:nvSpPr>
          <p:cNvPr id="4" name="TextShape 2"/>
          <p:cNvSpPr txBox="1"/>
          <p:nvPr/>
        </p:nvSpPr>
        <p:spPr>
          <a:xfrm>
            <a:off x="609780" y="1785667"/>
            <a:ext cx="10972440" cy="3409787"/>
          </a:xfrm>
          <a:prstGeom prst="rect">
            <a:avLst/>
          </a:prstGeom>
          <a:noFill/>
          <a:ln>
            <a:noFill/>
          </a:ln>
        </p:spPr>
        <p:txBody>
          <a:bodyPr lIns="90000" tIns="45000" rIns="90000" bIns="45000">
            <a:noAutofit/>
          </a:bodyPr>
          <a:lstStyle/>
          <a:p>
            <a:pPr algn="just">
              <a:spcBef>
                <a:spcPts val="638"/>
              </a:spcBef>
            </a:pPr>
            <a:endParaRPr lang="en-US" sz="2000" b="0" strike="noStrike" spc="-1" dirty="0">
              <a:solidFill>
                <a:srgbClr val="000000"/>
              </a:solidFill>
              <a:latin typeface="Times New Roman" panose="02020603050405020304" pitchFamily="18" charset="0"/>
              <a:cs typeface="Times New Roman" panose="02020603050405020304" pitchFamily="18" charset="0"/>
            </a:endParaRPr>
          </a:p>
          <a:p>
            <a:pPr algn="just">
              <a:spcBef>
                <a:spcPts val="638"/>
              </a:spcBef>
            </a:pPr>
            <a:r>
              <a:rPr lang="en-US" sz="2000" b="0" strike="noStrike" spc="-1" dirty="0">
                <a:solidFill>
                  <a:srgbClr val="000000"/>
                </a:solidFill>
                <a:latin typeface="Times New Roman" panose="02020603050405020304" pitchFamily="18" charset="0"/>
                <a:cs typeface="Times New Roman" panose="02020603050405020304" pitchFamily="18" charset="0"/>
              </a:rPr>
              <a:t>In a world where efficient infrastructure is the backbone of urban growth, smart route planning is essential for projects like national highways and inter-city roads. This project focuses on creating an interactive, user-friendly system that uses a modified version of Dijkstra’s algorithm to design optimal routes. Users can upload city maps, select cities for connection, and mark key locations like hospitals, offices, and airports. The system then computes the best route, balancing cost, accessibility, and efficiency, which is particularly relevant for developing countries like India. By providing visual feedback and flexible options for customizing routes, this tool helps planners and engineers visualize and refine construction paths more intuitively. Beyond immediate use, the project demonstrates the potential of new technologies in urban planning, contributing toward sustainable and smart city initiatives.</a:t>
            </a:r>
          </a:p>
        </p:txBody>
      </p:sp>
    </p:spTree>
    <p:extLst>
      <p:ext uri="{BB962C8B-B14F-4D97-AF65-F5344CB8AC3E}">
        <p14:creationId xmlns:p14="http://schemas.microsoft.com/office/powerpoint/2010/main" val="2247483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426960"/>
            <a:ext cx="10972440" cy="1142640"/>
          </a:xfrm>
          <a:prstGeom prst="rect">
            <a:avLst/>
          </a:prstGeom>
          <a:noFill/>
          <a:ln>
            <a:noFill/>
          </a:ln>
        </p:spPr>
        <p:txBody>
          <a:bodyPr lIns="90000" tIns="45000" rIns="90000" bIns="45000">
            <a:noAutofit/>
          </a:bodyPr>
          <a:lstStyle/>
          <a:p>
            <a:pPr algn="ctr"/>
            <a:r>
              <a:rPr lang="en-US" sz="4000" u="sng" dirty="0">
                <a:latin typeface="Times New Roman" panose="02020603050405020304" pitchFamily="18" charset="0"/>
                <a:cs typeface="Times New Roman" panose="02020603050405020304" pitchFamily="18" charset="0"/>
              </a:rPr>
              <a:t>Introduction</a:t>
            </a:r>
            <a:endParaRPr lang="en-US" sz="4000" b="0" u="sng" strike="noStrike" spc="-1" dirty="0">
              <a:solidFill>
                <a:srgbClr val="000000"/>
              </a:solidFill>
              <a:latin typeface="Times New Roman" panose="02020603050405020304" pitchFamily="18" charset="0"/>
              <a:cs typeface="Times New Roman" panose="02020603050405020304" pitchFamily="18" charset="0"/>
            </a:endParaRPr>
          </a:p>
        </p:txBody>
      </p:sp>
      <p:sp>
        <p:nvSpPr>
          <p:cNvPr id="4" name="TextShape 2"/>
          <p:cNvSpPr txBox="1"/>
          <p:nvPr/>
        </p:nvSpPr>
        <p:spPr>
          <a:xfrm>
            <a:off x="609780" y="1812492"/>
            <a:ext cx="10972440" cy="3233016"/>
          </a:xfrm>
          <a:prstGeom prst="rect">
            <a:avLst/>
          </a:prstGeom>
          <a:noFill/>
          <a:ln>
            <a:noFill/>
          </a:ln>
        </p:spPr>
        <p:txBody>
          <a:bodyPr lIns="90000" tIns="45000" rIns="90000" bIns="45000">
            <a:noAutofit/>
          </a:bodyPr>
          <a:lstStyle/>
          <a:p>
            <a:pPr algn="just">
              <a:spcBef>
                <a:spcPts val="638"/>
              </a:spcBef>
              <a:spcAft>
                <a:spcPts val="1417"/>
              </a:spcAft>
            </a:pPr>
            <a:endParaRPr lang="en-US" sz="2000" b="0" strike="noStrike" spc="-1" dirty="0">
              <a:solidFill>
                <a:srgbClr val="000000"/>
              </a:solidFill>
              <a:latin typeface="Times New Roman" panose="02020603050405020304" pitchFamily="18" charset="0"/>
              <a:cs typeface="Times New Roman" panose="02020603050405020304" pitchFamily="18" charset="0"/>
            </a:endParaRP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As urbanization accelerates, efficient route planning for infrastructure projects, especially highways and inter-city roads, is crucial for connecting communities and driving economic growth. In developing regions like India, balancing cost, accessibility, and environmental impact in route planning is a significant challenge. This project introduces a user-friendly system that uses a modified Dijkstra’s algorithm to help users design optimized routes. By uploading city maps, selecting target cities, and marking key landmarks such as hospitals and transport hubs, users can generate and customize routes that address both practical and sustainable considerations. This project showcases how advanced algorithms can enhance urban planning, supporting smarter, more connected cities.</a:t>
            </a:r>
          </a:p>
          <a:p>
            <a:pPr algn="just">
              <a:spcBef>
                <a:spcPts val="638"/>
              </a:spcBef>
              <a:spcAft>
                <a:spcPts val="1417"/>
              </a:spcAft>
            </a:pPr>
            <a:endParaRPr lang="en-US" sz="2000" b="0" strike="noStrike" spc="-1" dirty="0">
              <a:solidFill>
                <a:srgbClr val="000000"/>
              </a:solidFill>
              <a:latin typeface="Times New Roman" panose="02020603050405020304" pitchFamily="18" charset="0"/>
              <a:cs typeface="Times New Roman" panose="02020603050405020304" pitchFamily="18" charset="0"/>
            </a:endParaRPr>
          </a:p>
          <a:p>
            <a:pPr algn="just">
              <a:spcBef>
                <a:spcPts val="638"/>
              </a:spcBef>
              <a:spcAft>
                <a:spcPts val="1417"/>
              </a:spcAft>
            </a:pPr>
            <a:endParaRPr lang="en-US" sz="2000" b="0" strike="noStrike" spc="-1" dirty="0">
              <a:solidFill>
                <a:srgbClr val="000000"/>
              </a:solidFill>
              <a:latin typeface="Times New Roman" panose="02020603050405020304" pitchFamily="18" charset="0"/>
              <a:cs typeface="Times New Roman" panose="02020603050405020304" pitchFamily="18" charset="0"/>
            </a:endParaRPr>
          </a:p>
          <a:p>
            <a:pPr algn="just">
              <a:spcBef>
                <a:spcPts val="638"/>
              </a:spcBef>
              <a:spcAft>
                <a:spcPts val="1417"/>
              </a:spcAft>
            </a:pPr>
            <a:endParaRPr lang="en-US" sz="2000" b="0" strike="noStrike" spc="-1" dirty="0">
              <a:solidFill>
                <a:srgbClr val="000000"/>
              </a:solidFill>
              <a:latin typeface="Times New Roman" panose="02020603050405020304" pitchFamily="18" charset="0"/>
              <a:cs typeface="Times New Roman" panose="02020603050405020304" pitchFamily="18" charset="0"/>
            </a:endParaRP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This version keeps the focus on the project’s purpose and broader impact while being more succinct. Let me know if this feels right!</a:t>
            </a:r>
          </a:p>
        </p:txBody>
      </p:sp>
    </p:spTree>
    <p:extLst>
      <p:ext uri="{BB962C8B-B14F-4D97-AF65-F5344CB8AC3E}">
        <p14:creationId xmlns:p14="http://schemas.microsoft.com/office/powerpoint/2010/main" val="22474832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426960"/>
            <a:ext cx="10972440" cy="1142640"/>
          </a:xfrm>
          <a:prstGeom prst="rect">
            <a:avLst/>
          </a:prstGeom>
          <a:noFill/>
          <a:ln>
            <a:noFill/>
          </a:ln>
        </p:spPr>
        <p:txBody>
          <a:bodyPr lIns="90000" tIns="45000" rIns="90000" bIns="45000">
            <a:noAutofit/>
          </a:bodyPr>
          <a:lstStyle/>
          <a:p>
            <a:pPr algn="ctr"/>
            <a:r>
              <a:rPr lang="en-US" sz="4000" u="sng" dirty="0">
                <a:latin typeface="Times New Roman" panose="02020603050405020304" pitchFamily="18" charset="0"/>
                <a:cs typeface="Times New Roman" panose="02020603050405020304" pitchFamily="18" charset="0"/>
              </a:rPr>
              <a:t>Objectives</a:t>
            </a:r>
            <a:endParaRPr lang="en-US" sz="4000" b="0" u="sng" strike="noStrike" spc="-1" dirty="0">
              <a:solidFill>
                <a:srgbClr val="000000"/>
              </a:solidFill>
              <a:latin typeface="Times New Roman" panose="02020603050405020304" pitchFamily="18" charset="0"/>
              <a:cs typeface="Times New Roman" panose="02020603050405020304" pitchFamily="18" charset="0"/>
            </a:endParaRPr>
          </a:p>
        </p:txBody>
      </p:sp>
      <p:sp>
        <p:nvSpPr>
          <p:cNvPr id="4" name="TextShape 2"/>
          <p:cNvSpPr txBox="1"/>
          <p:nvPr/>
        </p:nvSpPr>
        <p:spPr>
          <a:xfrm>
            <a:off x="533520" y="1006719"/>
            <a:ext cx="10972440" cy="4525560"/>
          </a:xfrm>
          <a:prstGeom prst="rect">
            <a:avLst/>
          </a:prstGeom>
          <a:noFill/>
          <a:ln>
            <a:noFill/>
          </a:ln>
        </p:spPr>
        <p:txBody>
          <a:bodyPr lIns="90000" tIns="45000" rIns="90000" bIns="45000">
            <a:noAutofit/>
          </a:bodyPr>
          <a:lstStyle/>
          <a:p>
            <a:pPr marR="0" lvl="0" algn="just" defTabSz="914400" rtl="0" eaLnBrk="0" fontAlgn="base" latinLnBrk="0" hangingPunct="0">
              <a:spcBef>
                <a:spcPct val="0"/>
              </a:spcBef>
              <a:spcAft>
                <a:spcPct val="0"/>
              </a:spcAft>
              <a:buClrTx/>
              <a:buSzTx/>
              <a:tabLst/>
            </a:pPr>
            <a:endPar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1. Develop an Interactive Route Planning Tool: </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Create a user-friendly platform that enables users to upload city maps, select target cities for connection, and mark key landmarks like hospitals, offices, and transport hubs.</a:t>
            </a:r>
          </a:p>
          <a:p>
            <a:pPr marL="342900" marR="0" lvl="0" indent="-342900" algn="just" defTabSz="914400" rtl="0" eaLnBrk="0" fontAlgn="base" latinLnBrk="0" hangingPunct="0">
              <a:spcBef>
                <a:spcPct val="0"/>
              </a:spcBef>
              <a:spcAft>
                <a:spcPct val="0"/>
              </a:spcAft>
              <a:buClrTx/>
              <a:buSzTx/>
              <a:buAutoNum type="arabicPeriod"/>
              <a:tabLst/>
            </a:pPr>
            <a:endPar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 Implement Modified Routing Algorithms</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Design and integrate a modified version of Path finding algorithms that calculates optimal routes, considering factors like cost, accessibility, and efficiency in construction.</a:t>
            </a:r>
          </a:p>
          <a:p>
            <a:pPr marR="0" lvl="0" algn="just" defTabSz="914400" rtl="0" eaLnBrk="0" fontAlgn="base" latinLnBrk="0" hangingPunct="0">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 Balance Practical and Required Criteria</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Ensure the algorithm balances key criteria, such as minimizing costs and improving accessibility.</a:t>
            </a:r>
          </a:p>
          <a:p>
            <a:pPr marR="0" lvl="0" algn="just" defTabSz="914400" rtl="0" eaLnBrk="0" fontAlgn="base" latinLnBrk="0" hangingPunct="0">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4. Provide Visual Feedback and Customization Options</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Build a system that offers intuitive visual feedback, allowing users to visualize, customize, and refine construction paths based on different priorities and constraints</a:t>
            </a:r>
          </a:p>
          <a:p>
            <a:pPr marR="0" lvl="0" algn="just" defTabSz="914400" rtl="0" eaLnBrk="0" fontAlgn="base" latinLnBrk="0" hangingPunct="0">
              <a:spcBef>
                <a:spcPct val="0"/>
              </a:spcBef>
              <a:spcAft>
                <a:spcPct val="0"/>
              </a:spcAft>
              <a:buClrTx/>
              <a:buSzTx/>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5. Promote Scalable, Technology-Driven Planning</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Demonstrate the potential for integrating advanced algorithms and data-driven insights into urban infrastructure projects, contributing to smarter and more connected cities.</a:t>
            </a:r>
          </a:p>
          <a:p>
            <a:pPr marR="0" lvl="0" algn="just" defTabSz="914400" rtl="0" eaLnBrk="0" fontAlgn="base" latinLnBrk="0" hangingPunct="0">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6. Support Sustainable Urban Development</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Design the project with a focus on practical applications for developing regions, particularly in terms of enhancing connectivity and supporting economic growth.</a:t>
            </a:r>
          </a:p>
        </p:txBody>
      </p:sp>
      <p:sp>
        <p:nvSpPr>
          <p:cNvPr id="10" name="Rectangle 7">
            <a:extLst>
              <a:ext uri="{FF2B5EF4-FFF2-40B4-BE49-F238E27FC236}">
                <a16:creationId xmlns:a16="http://schemas.microsoft.com/office/drawing/2014/main" id="{03D8DBC4-4CC1-1E2E-9902-A7DDF42E88A7}"/>
              </a:ext>
            </a:extLst>
          </p:cNvPr>
          <p:cNvSpPr>
            <a:spLocks noChangeArrowheads="1"/>
          </p:cNvSpPr>
          <p:nvPr/>
        </p:nvSpPr>
        <p:spPr bwMode="auto">
          <a:xfrm>
            <a:off x="0" y="-323165"/>
            <a:ext cx="2487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47483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426960"/>
            <a:ext cx="10972440" cy="1142640"/>
          </a:xfrm>
          <a:prstGeom prst="rect">
            <a:avLst/>
          </a:prstGeom>
          <a:noFill/>
          <a:ln>
            <a:noFill/>
          </a:ln>
        </p:spPr>
        <p:txBody>
          <a:bodyPr lIns="90000" tIns="45000" rIns="90000" bIns="45000">
            <a:noAutofit/>
          </a:bodyPr>
          <a:lstStyle/>
          <a:p>
            <a:pPr algn="ctr"/>
            <a:r>
              <a:rPr lang="en-US" sz="4000" u="sng" dirty="0">
                <a:latin typeface="Times New Roman" panose="02020603050405020304" pitchFamily="18" charset="0"/>
                <a:cs typeface="Times New Roman" panose="02020603050405020304" pitchFamily="18" charset="0"/>
              </a:rPr>
              <a:t>Methodology</a:t>
            </a:r>
            <a:endParaRPr lang="en-US" sz="4000" b="0" u="sng" strike="noStrike" spc="-1" dirty="0">
              <a:solidFill>
                <a:srgbClr val="000000"/>
              </a:solidFill>
              <a:latin typeface="Times New Roman" panose="02020603050405020304" pitchFamily="18" charset="0"/>
              <a:cs typeface="Times New Roman" panose="02020603050405020304" pitchFamily="18" charset="0"/>
            </a:endParaRPr>
          </a:p>
        </p:txBody>
      </p:sp>
      <p:sp>
        <p:nvSpPr>
          <p:cNvPr id="4" name="TextShape 2"/>
          <p:cNvSpPr txBox="1"/>
          <p:nvPr/>
        </p:nvSpPr>
        <p:spPr>
          <a:xfrm>
            <a:off x="569126" y="1326600"/>
            <a:ext cx="11089354" cy="5253104"/>
          </a:xfrm>
          <a:prstGeom prst="rect">
            <a:avLst/>
          </a:prstGeom>
          <a:noFill/>
          <a:ln>
            <a:noFill/>
          </a:ln>
        </p:spPr>
        <p:txBody>
          <a:bodyPr lIns="90000" tIns="45000" rIns="90000" bIns="45000">
            <a:noAutofit/>
          </a:bodyPr>
          <a:lstStyle/>
          <a:p>
            <a:pPr algn="just">
              <a:spcBef>
                <a:spcPts val="638"/>
              </a:spcBef>
            </a:pPr>
            <a:r>
              <a:rPr lang="en-US" sz="2000" b="0" strike="noStrike" spc="-1" dirty="0">
                <a:solidFill>
                  <a:srgbClr val="000000"/>
                </a:solidFill>
                <a:latin typeface="Times New Roman" panose="02020603050405020304" pitchFamily="18" charset="0"/>
                <a:cs typeface="Times New Roman" panose="02020603050405020304" pitchFamily="18" charset="0"/>
              </a:rPr>
              <a:t>The methodology includes collecting and preprocessing city maps, developing a user interface, implementing modified algorithms for route optimization, integrating mapping libraries for visualization, and refining the application based on feedback before deployment.</a:t>
            </a:r>
          </a:p>
          <a:p>
            <a:pPr algn="just">
              <a:spcBef>
                <a:spcPts val="638"/>
              </a:spcBef>
            </a:pPr>
            <a:endParaRPr lang="en-US" sz="2000" b="0" strike="noStrike" spc="-1" dirty="0">
              <a:solidFill>
                <a:srgbClr val="000000"/>
              </a:solidFill>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14687623-872F-AF50-7656-E1480CF7093C}"/>
              </a:ext>
            </a:extLst>
          </p:cNvPr>
          <p:cNvPicPr>
            <a:picLocks noChangeAspect="1"/>
          </p:cNvPicPr>
          <p:nvPr/>
        </p:nvPicPr>
        <p:blipFill>
          <a:blip r:embed="rId2"/>
          <a:stretch>
            <a:fillRect/>
          </a:stretch>
        </p:blipFill>
        <p:spPr>
          <a:xfrm>
            <a:off x="1336016" y="2940308"/>
            <a:ext cx="9120249" cy="2268688"/>
          </a:xfrm>
          <a:prstGeom prst="rect">
            <a:avLst/>
          </a:prstGeom>
        </p:spPr>
      </p:pic>
    </p:spTree>
    <p:extLst>
      <p:ext uri="{BB962C8B-B14F-4D97-AF65-F5344CB8AC3E}">
        <p14:creationId xmlns:p14="http://schemas.microsoft.com/office/powerpoint/2010/main" val="22474832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426960"/>
            <a:ext cx="10972440" cy="1142640"/>
          </a:xfrm>
          <a:prstGeom prst="rect">
            <a:avLst/>
          </a:prstGeom>
          <a:noFill/>
          <a:ln>
            <a:noFill/>
          </a:ln>
        </p:spPr>
        <p:txBody>
          <a:bodyPr lIns="90000" tIns="45000" rIns="90000" bIns="45000">
            <a:noAutofit/>
          </a:bodyPr>
          <a:lstStyle/>
          <a:p>
            <a:pPr algn="ctr"/>
            <a:r>
              <a:rPr lang="en-US" sz="4000" dirty="0">
                <a:latin typeface="Times New Roman" panose="02020603050405020304" pitchFamily="18" charset="0"/>
                <a:cs typeface="Times New Roman" panose="02020603050405020304" pitchFamily="18" charset="0"/>
              </a:rPr>
              <a:t>Tools and Technologies </a:t>
            </a:r>
            <a:endParaRPr lang="en-US" sz="4000" b="0" strike="noStrike" spc="-1" dirty="0">
              <a:solidFill>
                <a:srgbClr val="000000"/>
              </a:solidFill>
              <a:latin typeface="Times New Roman" panose="02020603050405020304" pitchFamily="18" charset="0"/>
              <a:cs typeface="Times New Roman" panose="02020603050405020304" pitchFamily="18" charset="0"/>
            </a:endParaRPr>
          </a:p>
        </p:txBody>
      </p:sp>
      <p:sp>
        <p:nvSpPr>
          <p:cNvPr id="4" name="TextShape 2"/>
          <p:cNvSpPr txBox="1"/>
          <p:nvPr/>
        </p:nvSpPr>
        <p:spPr>
          <a:xfrm>
            <a:off x="549000" y="1326600"/>
            <a:ext cx="10972440" cy="4525560"/>
          </a:xfrm>
          <a:prstGeom prst="rect">
            <a:avLst/>
          </a:prstGeom>
          <a:noFill/>
          <a:ln>
            <a:noFill/>
          </a:ln>
        </p:spPr>
        <p:txBody>
          <a:bodyPr lIns="90000" tIns="45000" rIns="90000" bIns="45000">
            <a:noAutofit/>
          </a:bodyPr>
          <a:lstStyle/>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 Programming Languages: JavaScript</a:t>
            </a: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 Front-End Development: </a:t>
            </a:r>
            <a:r>
              <a:rPr lang="en-US" sz="2000" b="0" strike="noStrike" spc="-1" dirty="0" err="1">
                <a:solidFill>
                  <a:srgbClr val="000000"/>
                </a:solidFill>
                <a:latin typeface="Times New Roman" panose="02020603050405020304" pitchFamily="18" charset="0"/>
                <a:cs typeface="Times New Roman" panose="02020603050405020304" pitchFamily="18" charset="0"/>
              </a:rPr>
              <a:t>Jquery</a:t>
            </a:r>
            <a:r>
              <a:rPr lang="en-US" sz="2000" b="0" strike="noStrike" spc="-1" dirty="0">
                <a:solidFill>
                  <a:srgbClr val="000000"/>
                </a:solidFill>
                <a:latin typeface="Times New Roman" panose="02020603050405020304" pitchFamily="18" charset="0"/>
                <a:cs typeface="Times New Roman" panose="02020603050405020304" pitchFamily="18" charset="0"/>
              </a:rPr>
              <a:t>, HTML, CSS</a:t>
            </a: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 Mapping and Visualization: Google Maps API, Downloaded Maps and Images, Raphael.js (JS visualization)</a:t>
            </a: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 Algorithm Implementation: Use of path finding algorithms like A* and </a:t>
            </a:r>
            <a:r>
              <a:rPr lang="en-US" sz="2000" b="0" strike="noStrike" spc="-1" dirty="0" err="1">
                <a:solidFill>
                  <a:srgbClr val="000000"/>
                </a:solidFill>
                <a:latin typeface="Times New Roman" panose="02020603050405020304" pitchFamily="18" charset="0"/>
                <a:cs typeface="Times New Roman" panose="02020603050405020304" pitchFamily="18" charset="0"/>
              </a:rPr>
              <a:t>Djikstra’s</a:t>
            </a:r>
            <a:r>
              <a:rPr lang="en-US" sz="2000" b="0" strike="noStrike" spc="-1" dirty="0">
                <a:solidFill>
                  <a:srgbClr val="000000"/>
                </a:solidFill>
                <a:latin typeface="Times New Roman" panose="02020603050405020304" pitchFamily="18" charset="0"/>
                <a:cs typeface="Times New Roman" panose="02020603050405020304" pitchFamily="18" charset="0"/>
              </a:rPr>
              <a:t> in a modified manner.</a:t>
            </a: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 Version Control: Git and GitHub for version control and collaboration.</a:t>
            </a:r>
          </a:p>
        </p:txBody>
      </p:sp>
    </p:spTree>
    <p:extLst>
      <p:ext uri="{BB962C8B-B14F-4D97-AF65-F5344CB8AC3E}">
        <p14:creationId xmlns:p14="http://schemas.microsoft.com/office/powerpoint/2010/main" val="962925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F6890-4993-E1FD-8F8E-0DE428541607}"/>
              </a:ext>
            </a:extLst>
          </p:cNvPr>
          <p:cNvSpPr>
            <a:spLocks noGrp="1"/>
          </p:cNvSpPr>
          <p:nvPr>
            <p:ph type="title"/>
          </p:nvPr>
        </p:nvSpPr>
        <p:spPr>
          <a:xfrm>
            <a:off x="457201" y="151879"/>
            <a:ext cx="10972800" cy="1143000"/>
          </a:xfrm>
        </p:spPr>
        <p:txBody>
          <a:bodyPr/>
          <a:lstStyle/>
          <a:p>
            <a:r>
              <a:rPr lang="en-IN" u="sng" dirty="0">
                <a:latin typeface="Times New Roman" panose="02020603050405020304" pitchFamily="18" charset="0"/>
                <a:cs typeface="Times New Roman" panose="02020603050405020304" pitchFamily="18" charset="0"/>
              </a:rPr>
              <a:t>SWOT Analysis </a:t>
            </a:r>
          </a:p>
        </p:txBody>
      </p:sp>
      <p:sp>
        <p:nvSpPr>
          <p:cNvPr id="4" name="Content Placeholder 3">
            <a:extLst>
              <a:ext uri="{FF2B5EF4-FFF2-40B4-BE49-F238E27FC236}">
                <a16:creationId xmlns:a16="http://schemas.microsoft.com/office/drawing/2014/main" id="{091F7F65-BDFB-434A-ECAC-0097F9FA4CD9}"/>
              </a:ext>
            </a:extLst>
          </p:cNvPr>
          <p:cNvSpPr>
            <a:spLocks noGrp="1"/>
          </p:cNvSpPr>
          <p:nvPr>
            <p:ph idx="1"/>
          </p:nvPr>
        </p:nvSpPr>
        <p:spPr>
          <a:xfrm>
            <a:off x="762000" y="1574471"/>
            <a:ext cx="5674426" cy="4525963"/>
          </a:xfrm>
        </p:spPr>
        <p:txBody>
          <a:bodyPr>
            <a:normAutofit/>
          </a:bodyPr>
          <a:lstStyle/>
          <a:p>
            <a:r>
              <a:rPr lang="en-US" sz="2000" b="1" strike="noStrike" spc="-1" dirty="0">
                <a:solidFill>
                  <a:srgbClr val="000000"/>
                </a:solidFill>
                <a:latin typeface="Times New Roman" panose="02020603050405020304" pitchFamily="18" charset="0"/>
                <a:cs typeface="Times New Roman" panose="02020603050405020304" pitchFamily="18" charset="0"/>
              </a:rPr>
              <a:t>SWOT Summary: </a:t>
            </a:r>
            <a:r>
              <a:rPr lang="en-US" sz="2000" b="0" strike="noStrike" spc="-1" dirty="0">
                <a:solidFill>
                  <a:srgbClr val="000000"/>
                </a:solidFill>
                <a:latin typeface="Times New Roman" panose="02020603050405020304" pitchFamily="18" charset="0"/>
                <a:cs typeface="Times New Roman" panose="02020603050405020304" pitchFamily="18" charset="0"/>
              </a:rPr>
              <a:t>The project leverages innovative route optimization for navigation applications, offering a user-friendly, data-driven solution. However, challenges include dependence on high-quality data and competition from established tools, which may impact its adoption and effectiveness.</a:t>
            </a:r>
          </a:p>
          <a:p>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06D5BB65-045D-2E93-3E84-1EFD69CBFAF3}"/>
              </a:ext>
            </a:extLst>
          </p:cNvPr>
          <p:cNvPicPr>
            <a:picLocks noChangeAspect="1"/>
          </p:cNvPicPr>
          <p:nvPr/>
        </p:nvPicPr>
        <p:blipFill>
          <a:blip r:embed="rId2"/>
          <a:stretch>
            <a:fillRect/>
          </a:stretch>
        </p:blipFill>
        <p:spPr>
          <a:xfrm>
            <a:off x="6248400" y="1191142"/>
            <a:ext cx="5562480" cy="5562480"/>
          </a:xfrm>
          <a:prstGeom prst="rect">
            <a:avLst/>
          </a:prstGeom>
        </p:spPr>
      </p:pic>
    </p:spTree>
    <p:extLst>
      <p:ext uri="{BB962C8B-B14F-4D97-AF65-F5344CB8AC3E}">
        <p14:creationId xmlns:p14="http://schemas.microsoft.com/office/powerpoint/2010/main" val="2823055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F6890-4993-E1FD-8F8E-0DE428541607}"/>
              </a:ext>
            </a:extLst>
          </p:cNvPr>
          <p:cNvSpPr>
            <a:spLocks noGrp="1"/>
          </p:cNvSpPr>
          <p:nvPr>
            <p:ph type="title"/>
          </p:nvPr>
        </p:nvSpPr>
        <p:spPr>
          <a:xfrm>
            <a:off x="457201" y="151879"/>
            <a:ext cx="10972800" cy="1143000"/>
          </a:xfrm>
        </p:spPr>
        <p:txBody>
          <a:bodyPr/>
          <a:lstStyle/>
          <a:p>
            <a:r>
              <a:rPr lang="en-IN" u="sng" dirty="0">
                <a:latin typeface="Times New Roman" panose="02020603050405020304" pitchFamily="18" charset="0"/>
                <a:cs typeface="Times New Roman" panose="02020603050405020304" pitchFamily="18" charset="0"/>
              </a:rPr>
              <a:t>Areas of Application</a:t>
            </a:r>
          </a:p>
        </p:txBody>
      </p:sp>
      <p:sp>
        <p:nvSpPr>
          <p:cNvPr id="4" name="Content Placeholder 3">
            <a:extLst>
              <a:ext uri="{FF2B5EF4-FFF2-40B4-BE49-F238E27FC236}">
                <a16:creationId xmlns:a16="http://schemas.microsoft.com/office/drawing/2014/main" id="{091F7F65-BDFB-434A-ECAC-0097F9FA4CD9}"/>
              </a:ext>
            </a:extLst>
          </p:cNvPr>
          <p:cNvSpPr>
            <a:spLocks noGrp="1"/>
          </p:cNvSpPr>
          <p:nvPr>
            <p:ph idx="1"/>
          </p:nvPr>
        </p:nvSpPr>
        <p:spPr>
          <a:xfrm>
            <a:off x="761999" y="1574471"/>
            <a:ext cx="10668001" cy="4525963"/>
          </a:xfrm>
        </p:spPr>
        <p:txBody>
          <a:bodyPr>
            <a:normAutofit fontScale="92500" lnSpcReduction="10000"/>
          </a:bodyPr>
          <a:lstStyle/>
          <a:p>
            <a:r>
              <a:rPr lang="en-US" sz="2000" b="1" strike="noStrike" spc="-1" dirty="0">
                <a:solidFill>
                  <a:srgbClr val="000000"/>
                </a:solidFill>
                <a:latin typeface="Times New Roman" panose="02020603050405020304" pitchFamily="18" charset="0"/>
                <a:cs typeface="Times New Roman" panose="02020603050405020304" pitchFamily="18" charset="0"/>
              </a:rPr>
              <a:t>Urban Planning and Infrastructure Development</a:t>
            </a:r>
          </a:p>
          <a:p>
            <a:pPr marL="400041" lvl="1" indent="0">
              <a:buNone/>
            </a:pPr>
            <a:r>
              <a:rPr lang="en-US" sz="1900" strike="noStrike" spc="-1" dirty="0">
                <a:solidFill>
                  <a:srgbClr val="000000"/>
                </a:solidFill>
                <a:latin typeface="Times New Roman" panose="02020603050405020304" pitchFamily="18" charset="0"/>
                <a:cs typeface="Times New Roman" panose="02020603050405020304" pitchFamily="18" charset="0"/>
              </a:rPr>
              <a:t>Pathfinder AI can help optimize road networks and transportation systems, reducing congestion and improving city layouts by calculating efficient routes.</a:t>
            </a:r>
          </a:p>
          <a:p>
            <a:endParaRPr lang="en-US" sz="2000" b="1" strike="noStrike" spc="-1" dirty="0">
              <a:solidFill>
                <a:srgbClr val="000000"/>
              </a:solidFill>
              <a:latin typeface="Times New Roman" panose="02020603050405020304" pitchFamily="18" charset="0"/>
              <a:cs typeface="Times New Roman" panose="02020603050405020304" pitchFamily="18" charset="0"/>
            </a:endParaRPr>
          </a:p>
          <a:p>
            <a:r>
              <a:rPr lang="en-US" sz="2000" b="1" strike="noStrike" spc="-1" dirty="0">
                <a:solidFill>
                  <a:srgbClr val="000000"/>
                </a:solidFill>
                <a:latin typeface="Times New Roman" panose="02020603050405020304" pitchFamily="18" charset="0"/>
                <a:cs typeface="Times New Roman" panose="02020603050405020304" pitchFamily="18" charset="0"/>
              </a:rPr>
              <a:t>Logistics and Supply Chain Management</a:t>
            </a:r>
          </a:p>
          <a:p>
            <a:pPr marL="400041" lvl="1" indent="0">
              <a:buNone/>
            </a:pPr>
            <a:r>
              <a:rPr lang="en-US" sz="1900" strike="noStrike" spc="-1" dirty="0">
                <a:solidFill>
                  <a:srgbClr val="000000"/>
                </a:solidFill>
                <a:latin typeface="Times New Roman" panose="02020603050405020304" pitchFamily="18" charset="0"/>
                <a:cs typeface="Times New Roman" panose="02020603050405020304" pitchFamily="18" charset="0"/>
              </a:rPr>
              <a:t>It can optimize delivery routes, reducing costs and delivery times by determining the most efficient paths, benefiting industries like e-commerce and freight management.</a:t>
            </a:r>
          </a:p>
          <a:p>
            <a:endParaRPr lang="en-US" sz="2000" b="1" strike="noStrike" spc="-1" dirty="0">
              <a:solidFill>
                <a:srgbClr val="000000"/>
              </a:solidFill>
              <a:latin typeface="Times New Roman" panose="02020603050405020304" pitchFamily="18" charset="0"/>
              <a:cs typeface="Times New Roman" panose="02020603050405020304" pitchFamily="18" charset="0"/>
            </a:endParaRPr>
          </a:p>
          <a:p>
            <a:r>
              <a:rPr lang="en-US" sz="2000" b="1" strike="noStrike" spc="-1" dirty="0">
                <a:solidFill>
                  <a:srgbClr val="000000"/>
                </a:solidFill>
                <a:latin typeface="Times New Roman" panose="02020603050405020304" pitchFamily="18" charset="0"/>
                <a:cs typeface="Times New Roman" panose="02020603050405020304" pitchFamily="18" charset="0"/>
              </a:rPr>
              <a:t>Emergency Response and Disaster Management</a:t>
            </a:r>
          </a:p>
          <a:p>
            <a:pPr marL="400041" lvl="1" indent="0">
              <a:buNone/>
            </a:pPr>
            <a:r>
              <a:rPr lang="en-US" sz="1900" strike="noStrike" spc="-1" dirty="0">
                <a:solidFill>
                  <a:srgbClr val="000000"/>
                </a:solidFill>
                <a:latin typeface="Times New Roman" panose="02020603050405020304" pitchFamily="18" charset="0"/>
                <a:cs typeface="Times New Roman" panose="02020603050405020304" pitchFamily="18" charset="0"/>
              </a:rPr>
              <a:t>Pathfinder AI can enable faster emergency responses by suggesting the quickest routes for ambulances, fire trucks, and rescue teams in real-time.</a:t>
            </a:r>
          </a:p>
          <a:p>
            <a:endParaRPr lang="en-US" sz="2000" b="1" strike="noStrike" spc="-1" dirty="0">
              <a:solidFill>
                <a:srgbClr val="000000"/>
              </a:solidFill>
              <a:latin typeface="Times New Roman" panose="02020603050405020304" pitchFamily="18" charset="0"/>
              <a:cs typeface="Times New Roman" panose="02020603050405020304" pitchFamily="18" charset="0"/>
            </a:endParaRPr>
          </a:p>
          <a:p>
            <a:r>
              <a:rPr lang="en-US" sz="2000" b="1" strike="noStrike" spc="-1" dirty="0">
                <a:solidFill>
                  <a:srgbClr val="000000"/>
                </a:solidFill>
                <a:latin typeface="Times New Roman" panose="02020603050405020304" pitchFamily="18" charset="0"/>
                <a:cs typeface="Times New Roman" panose="02020603050405020304" pitchFamily="18" charset="0"/>
              </a:rPr>
              <a:t>Geographic Information Systems (GIS) and Mapping</a:t>
            </a:r>
          </a:p>
          <a:p>
            <a:pPr marL="400041" lvl="1" indent="0">
              <a:buNone/>
            </a:pPr>
            <a:r>
              <a:rPr lang="en-US" sz="1900" strike="noStrike" spc="-1" dirty="0">
                <a:solidFill>
                  <a:srgbClr val="000000"/>
                </a:solidFill>
                <a:latin typeface="Times New Roman" panose="02020603050405020304" pitchFamily="18" charset="0"/>
                <a:cs typeface="Times New Roman" panose="02020603050405020304" pitchFamily="18" charset="0"/>
              </a:rPr>
              <a:t>It can integrate with GIS to optimize pathfinding, aiding in projects like land-use planning, flood modeling, and environmental conservation.</a:t>
            </a:r>
            <a:endParaRPr lang="en-IN" sz="19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58376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9766</TotalTime>
  <Words>1614</Words>
  <Application>Microsoft Office PowerPoint</Application>
  <PresentationFormat>Widescreen</PresentationFormat>
  <Paragraphs>125</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Times New Roman</vt:lpstr>
      <vt:lpstr>Office Theme</vt:lpstr>
      <vt:lpstr>PowerPoint Presentation</vt:lpstr>
      <vt:lpstr>Pathfinder AI (Implementing path finding algorithms for route planning)</vt:lpstr>
      <vt:lpstr>PowerPoint Presentation</vt:lpstr>
      <vt:lpstr>PowerPoint Presentation</vt:lpstr>
      <vt:lpstr>PowerPoint Presentation</vt:lpstr>
      <vt:lpstr>PowerPoint Presentation</vt:lpstr>
      <vt:lpstr>PowerPoint Presentation</vt:lpstr>
      <vt:lpstr>SWOT Analysis </vt:lpstr>
      <vt:lpstr>Areas of Application</vt:lpstr>
      <vt:lpstr>Current Progress</vt:lpstr>
      <vt:lpstr>Current Progress</vt:lpstr>
      <vt:lpstr>Current Progress</vt:lpstr>
      <vt:lpstr>Achieved Deliverables</vt:lpstr>
      <vt:lpstr>Achieved Deliverables</vt:lpstr>
      <vt:lpstr>Scope for Future Refinements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Strengthen the embankments</dc:title>
  <dc:creator>Apple 2</dc:creator>
  <cp:lastModifiedBy>keerti sharma</cp:lastModifiedBy>
  <cp:revision>677</cp:revision>
  <cp:lastPrinted>2017-08-16T11:40:20Z</cp:lastPrinted>
  <dcterms:created xsi:type="dcterms:W3CDTF">2017-08-14T08:34:40Z</dcterms:created>
  <dcterms:modified xsi:type="dcterms:W3CDTF">2024-12-06T00:57:34Z</dcterms:modified>
</cp:coreProperties>
</file>

<file path=docProps/thumbnail.jpeg>
</file>